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78" r:id="rId5"/>
    <p:sldId id="260" r:id="rId6"/>
    <p:sldId id="274" r:id="rId7"/>
    <p:sldId id="276" r:id="rId8"/>
    <p:sldId id="296" r:id="rId9"/>
    <p:sldId id="283" r:id="rId10"/>
    <p:sldId id="285" r:id="rId11"/>
    <p:sldId id="271" r:id="rId12"/>
    <p:sldId id="280" r:id="rId13"/>
    <p:sldId id="282" r:id="rId14"/>
    <p:sldId id="287" r:id="rId15"/>
    <p:sldId id="288" r:id="rId16"/>
    <p:sldId id="279" r:id="rId17"/>
    <p:sldId id="281" r:id="rId18"/>
    <p:sldId id="286" r:id="rId19"/>
    <p:sldId id="289" r:id="rId20"/>
    <p:sldId id="290" r:id="rId21"/>
    <p:sldId id="297" r:id="rId22"/>
    <p:sldId id="291" r:id="rId23"/>
    <p:sldId id="292" r:id="rId24"/>
    <p:sldId id="294" r:id="rId25"/>
    <p:sldId id="295" r:id="rId26"/>
    <p:sldId id="29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chen" initials="kc" lastIdx="1" clrIdx="0">
    <p:extLst>
      <p:ext uri="{19B8F6BF-5375-455C-9EA6-DF929625EA0E}">
        <p15:presenceInfo xmlns:p15="http://schemas.microsoft.com/office/powerpoint/2012/main" userId="6ce5c379766713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A006"/>
    <a:srgbClr val="FFE285"/>
    <a:srgbClr val="E8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3:31:11.696" idx="1">
    <p:pos x="7680" y="28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D2FA9-A23C-44F9-8663-E49002678AFB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AE2EE-B78F-4E8A-A143-8027B9DED1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92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 baseline="0"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defRPr>
                <a:ea typeface="微軟正黑體" panose="020B0604030504040204" pitchFamily="34" charset="-120"/>
              </a:defRPr>
            </a:lvl1pPr>
            <a:lvl2pPr>
              <a:defRPr>
                <a:ea typeface="微軟正黑體" panose="020B0604030504040204" pitchFamily="34" charset="-120"/>
              </a:defRPr>
            </a:lvl2pPr>
            <a:lvl3pPr>
              <a:defRPr>
                <a:ea typeface="微軟正黑體" panose="020B0604030504040204" pitchFamily="34" charset="-120"/>
              </a:defRPr>
            </a:lvl3pPr>
            <a:lvl4pPr>
              <a:defRPr>
                <a:ea typeface="微軟正黑體" panose="020B0604030504040204" pitchFamily="34" charset="-120"/>
              </a:defRPr>
            </a:lvl4pPr>
            <a:lvl5pPr>
              <a:defRPr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3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7" Type="http://schemas.openxmlformats.org/officeDocument/2006/relationships/image" Target="../media/image49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0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65B51-FC61-4FAD-ACE9-8DC4EF752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5400" dirty="0"/>
              <a:t>機器學習於材料資訊的應用</a:t>
            </a:r>
            <a:br>
              <a:rPr lang="en-US" altLang="zh-TW" sz="5400" dirty="0"/>
            </a:br>
            <a:r>
              <a:rPr lang="zh-TW" altLang="en-US" sz="4800" dirty="0"/>
              <a:t>期中報告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C5896A-5FCE-412C-B62B-370E24954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組長 </a:t>
            </a:r>
            <a:r>
              <a:rPr lang="en-US" altLang="zh-TW" dirty="0"/>
              <a:t>: </a:t>
            </a:r>
            <a:r>
              <a:rPr lang="zh-TW" altLang="en-US" dirty="0"/>
              <a:t>陳邦仁</a:t>
            </a:r>
            <a:endParaRPr lang="en-US" altLang="zh-TW" dirty="0"/>
          </a:p>
          <a:p>
            <a:r>
              <a:rPr lang="zh-TW" altLang="en-US" dirty="0"/>
              <a:t>組員 </a:t>
            </a:r>
            <a:r>
              <a:rPr lang="en-US" altLang="zh-TW" dirty="0"/>
              <a:t>:</a:t>
            </a:r>
            <a:r>
              <a:rPr lang="zh-TW" altLang="en-US" dirty="0"/>
              <a:t> 洪承彬、張皓凱</a:t>
            </a:r>
          </a:p>
        </p:txBody>
      </p:sp>
    </p:spTree>
    <p:extLst>
      <p:ext uri="{BB962C8B-B14F-4D97-AF65-F5344CB8AC3E}">
        <p14:creationId xmlns:p14="http://schemas.microsoft.com/office/powerpoint/2010/main" val="117939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6758836-40F2-4ADD-8AC6-DD0CB42C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1. Epoch numbers</a:t>
            </a:r>
            <a:endParaRPr lang="zh-TW" altLang="en-US" sz="2000" cap="none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15CE48A-6C1A-4794-8D9A-5EDCAE78BCE6}"/>
              </a:ext>
            </a:extLst>
          </p:cNvPr>
          <p:cNvGrpSpPr/>
          <p:nvPr/>
        </p:nvGrpSpPr>
        <p:grpSpPr>
          <a:xfrm>
            <a:off x="356879" y="2450562"/>
            <a:ext cx="6890329" cy="2906125"/>
            <a:chOff x="4553526" y="221673"/>
            <a:chExt cx="6890329" cy="290612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1830B2B-BB81-42FF-B7B3-3C922F51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3526" y="221673"/>
              <a:ext cx="6890329" cy="290612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42B6EE5-32CC-44A7-9A0D-E0479DAC9E62}"/>
                </a:ext>
              </a:extLst>
            </p:cNvPr>
            <p:cNvSpPr txBox="1"/>
            <p:nvPr/>
          </p:nvSpPr>
          <p:spPr>
            <a:xfrm>
              <a:off x="9347200" y="454745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Epoch = 1M</a:t>
              </a:r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0948361-BF8C-4279-8CBC-B6881E530D3D}"/>
                </a:ext>
              </a:extLst>
            </p:cNvPr>
            <p:cNvSpPr/>
            <p:nvPr/>
          </p:nvSpPr>
          <p:spPr>
            <a:xfrm>
              <a:off x="5015345" y="942109"/>
              <a:ext cx="369455" cy="18288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4D717ABB-0B2D-42A2-9727-B356B59A6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920" y="1853754"/>
            <a:ext cx="4449201" cy="432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2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CEBC773-F2F1-4E70-80E9-AB49EA4EA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29" y="2361460"/>
            <a:ext cx="2609987" cy="28518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4BB524-44AE-4D7D-8D80-F79C1A09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85" y="2361460"/>
            <a:ext cx="2596330" cy="28518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094521-BD49-4DA6-9872-8FD013C1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84" y="2361461"/>
            <a:ext cx="2622321" cy="285182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85B91C-666C-4A17-886D-03407AB79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674" y="2361461"/>
            <a:ext cx="2642513" cy="285182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11A5A7A-EB32-41F6-B6FF-196CB55EA39F}"/>
              </a:ext>
            </a:extLst>
          </p:cNvPr>
          <p:cNvSpPr txBox="1"/>
          <p:nvPr/>
        </p:nvSpPr>
        <p:spPr>
          <a:xfrm flipH="1">
            <a:off x="1049478" y="5235511"/>
            <a:ext cx="191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hidden layer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2C0750-D012-42CE-B6D9-2CACFA87C01D}"/>
              </a:ext>
            </a:extLst>
          </p:cNvPr>
          <p:cNvSpPr txBox="1"/>
          <p:nvPr/>
        </p:nvSpPr>
        <p:spPr>
          <a:xfrm flipH="1">
            <a:off x="3771333" y="5259322"/>
            <a:ext cx="2068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 hidden layers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0AE08A-54B8-4480-81CE-3FE811EFEDAE}"/>
              </a:ext>
            </a:extLst>
          </p:cNvPr>
          <p:cNvSpPr txBox="1"/>
          <p:nvPr/>
        </p:nvSpPr>
        <p:spPr>
          <a:xfrm flipH="1">
            <a:off x="6574028" y="5259322"/>
            <a:ext cx="206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 hidden layers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0205890-01F3-4789-9EDD-6D7B770C44B0}"/>
              </a:ext>
            </a:extLst>
          </p:cNvPr>
          <p:cNvSpPr txBox="1"/>
          <p:nvPr/>
        </p:nvSpPr>
        <p:spPr>
          <a:xfrm flipH="1">
            <a:off x="9399815" y="5259322"/>
            <a:ext cx="206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 hidden layers</a:t>
            </a:r>
            <a:endParaRPr lang="zh-TW" altLang="en-US" sz="2400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2F614807-262F-4046-BCDA-E8887C29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2. Layer numbers</a:t>
            </a:r>
            <a:endParaRPr lang="zh-TW" altLang="en-US" sz="2000" cap="none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C68C81D-6251-4132-98EF-F38C35732A65}"/>
              </a:ext>
            </a:extLst>
          </p:cNvPr>
          <p:cNvSpPr txBox="1"/>
          <p:nvPr/>
        </p:nvSpPr>
        <p:spPr>
          <a:xfrm>
            <a:off x="9474626" y="1484423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Epoch = 20,000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340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8CB2A5A8-4828-4287-AAFD-A5BCBB01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5" y="701965"/>
            <a:ext cx="9669399" cy="1151790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2. Layer numbers</a:t>
            </a:r>
            <a:br>
              <a:rPr lang="en-US" altLang="zh-TW" sz="2000" cap="none" dirty="0"/>
            </a:br>
            <a:r>
              <a:rPr lang="en-US" altLang="zh-TW" sz="2000" cap="none" dirty="0"/>
              <a:t>Height scatter</a:t>
            </a:r>
            <a:endParaRPr lang="zh-TW" altLang="en-US" sz="2000" cap="none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8FEBE90-B50B-4321-874F-A95AD6E5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7" y="2546203"/>
            <a:ext cx="2639488" cy="255294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441A4C5-9E3F-4CCE-A5CA-D5B6BA95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20" y="2546203"/>
            <a:ext cx="2640448" cy="255294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8558B27-C76A-4F2A-B258-31A5649C5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626" y="2546202"/>
            <a:ext cx="2640449" cy="255294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CE67BE9-885D-4430-988C-460AB2AC0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23" y="2546203"/>
            <a:ext cx="2640447" cy="2552947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9EA9212-2DBA-4EEC-94D4-37C62D02C715}"/>
              </a:ext>
            </a:extLst>
          </p:cNvPr>
          <p:cNvSpPr txBox="1"/>
          <p:nvPr/>
        </p:nvSpPr>
        <p:spPr>
          <a:xfrm flipH="1">
            <a:off x="492134" y="5099150"/>
            <a:ext cx="191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hidden layer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633D864-663F-4D4E-AAD7-6B1CC829BCC3}"/>
              </a:ext>
            </a:extLst>
          </p:cNvPr>
          <p:cNvSpPr txBox="1"/>
          <p:nvPr/>
        </p:nvSpPr>
        <p:spPr>
          <a:xfrm flipH="1">
            <a:off x="3568773" y="5122961"/>
            <a:ext cx="2068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 hidden layers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1D7618-B9F8-4084-960B-1166C5297716}"/>
              </a:ext>
            </a:extLst>
          </p:cNvPr>
          <p:cNvSpPr txBox="1"/>
          <p:nvPr/>
        </p:nvSpPr>
        <p:spPr>
          <a:xfrm flipH="1">
            <a:off x="6794757" y="5122961"/>
            <a:ext cx="206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 hidden layers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F1ED53D-F943-4CC8-8603-57F0726A897B}"/>
              </a:ext>
            </a:extLst>
          </p:cNvPr>
          <p:cNvSpPr txBox="1"/>
          <p:nvPr/>
        </p:nvSpPr>
        <p:spPr>
          <a:xfrm flipH="1">
            <a:off x="10020739" y="5128823"/>
            <a:ext cx="206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 hidden layers</a:t>
            </a:r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58D6DEB-00D4-4FD0-8CD6-D95FDA3F8508}"/>
              </a:ext>
            </a:extLst>
          </p:cNvPr>
          <p:cNvSpPr/>
          <p:nvPr/>
        </p:nvSpPr>
        <p:spPr>
          <a:xfrm>
            <a:off x="5290643" y="2437501"/>
            <a:ext cx="692727" cy="69272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857747D-1EC7-4AAC-A824-026C17788662}"/>
              </a:ext>
            </a:extLst>
          </p:cNvPr>
          <p:cNvSpPr/>
          <p:nvPr/>
        </p:nvSpPr>
        <p:spPr>
          <a:xfrm>
            <a:off x="6749533" y="5122961"/>
            <a:ext cx="2068230" cy="4616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D018864-85B6-48EF-8922-67E5423D6565}"/>
              </a:ext>
            </a:extLst>
          </p:cNvPr>
          <p:cNvSpPr txBox="1"/>
          <p:nvPr/>
        </p:nvSpPr>
        <p:spPr>
          <a:xfrm>
            <a:off x="9474626" y="1484423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Epoch = 20,000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506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B04545C-765F-4228-A093-D21E7E0B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5" y="701965"/>
            <a:ext cx="9669399" cy="1151790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2. Layer numbers</a:t>
            </a:r>
            <a:br>
              <a:rPr lang="en-US" altLang="zh-TW" sz="2000" cap="none" dirty="0"/>
            </a:br>
            <a:r>
              <a:rPr lang="en-US" altLang="zh-TW" sz="2000" cap="none" dirty="0"/>
              <a:t>Range scatter</a:t>
            </a:r>
            <a:endParaRPr lang="zh-TW" altLang="en-US" sz="2000" cap="none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81B986-8371-4116-9313-A0E265C2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7" y="2512286"/>
            <a:ext cx="2902827" cy="276353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D249ED-8AE7-4DBD-A6E2-28E87B3D8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102" y="2509988"/>
            <a:ext cx="2902828" cy="27658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B632486-9DFF-435A-BC9C-59437D73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298" y="2509988"/>
            <a:ext cx="2905242" cy="276583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9D1B831-6C55-47E4-9DA2-AF3CAAD8A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908" y="2509988"/>
            <a:ext cx="2905241" cy="276583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2A73DAE9-A366-413A-814D-E8563AC6588A}"/>
              </a:ext>
            </a:extLst>
          </p:cNvPr>
          <p:cNvSpPr txBox="1"/>
          <p:nvPr/>
        </p:nvSpPr>
        <p:spPr>
          <a:xfrm flipH="1">
            <a:off x="705188" y="5219110"/>
            <a:ext cx="191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hidden layer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4EB73FF-7F99-4BBD-B109-0A6C4159383E}"/>
              </a:ext>
            </a:extLst>
          </p:cNvPr>
          <p:cNvSpPr txBox="1"/>
          <p:nvPr/>
        </p:nvSpPr>
        <p:spPr>
          <a:xfrm flipH="1">
            <a:off x="3658336" y="5219110"/>
            <a:ext cx="2068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 hidden layers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5584816-17F2-46FF-9B31-A2D555801A46}"/>
              </a:ext>
            </a:extLst>
          </p:cNvPr>
          <p:cNvSpPr txBox="1"/>
          <p:nvPr/>
        </p:nvSpPr>
        <p:spPr>
          <a:xfrm flipH="1">
            <a:off x="6760829" y="5219110"/>
            <a:ext cx="206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 hidden layers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1D5A31B-B5A9-4443-A409-A33553D610FD}"/>
              </a:ext>
            </a:extLst>
          </p:cNvPr>
          <p:cNvSpPr txBox="1"/>
          <p:nvPr/>
        </p:nvSpPr>
        <p:spPr>
          <a:xfrm flipH="1">
            <a:off x="9863319" y="5219110"/>
            <a:ext cx="206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 hidden layers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21D5C6-539F-44E0-AC69-0DE1048256E5}"/>
              </a:ext>
            </a:extLst>
          </p:cNvPr>
          <p:cNvSpPr/>
          <p:nvPr/>
        </p:nvSpPr>
        <p:spPr>
          <a:xfrm>
            <a:off x="3688363" y="5284410"/>
            <a:ext cx="1964292" cy="3963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B1A332F-7F57-40FF-95DF-82425F4D1CB5}"/>
              </a:ext>
            </a:extLst>
          </p:cNvPr>
          <p:cNvSpPr txBox="1"/>
          <p:nvPr/>
        </p:nvSpPr>
        <p:spPr>
          <a:xfrm>
            <a:off x="9474626" y="1484423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Epoch = 20,000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859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F06A99A-D37E-46B5-8CD2-712D660A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054" y="1853755"/>
            <a:ext cx="6096000" cy="25711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85B2BAA-9E96-4149-91E6-70A122AA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69" y="4295497"/>
            <a:ext cx="6096000" cy="25711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C18F713-6AE8-49BD-8872-1B8A6472C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95497"/>
            <a:ext cx="6096000" cy="2571102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2E5A3F9-3282-433B-95AC-B10AF7B59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56169" y="1841068"/>
            <a:ext cx="6096000" cy="2571102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C732269-6D1B-4D01-AC87-1AE5DB06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5" y="701965"/>
            <a:ext cx="9669399" cy="1151790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2. Layer numbers</a:t>
            </a:r>
            <a:br>
              <a:rPr lang="en-US" altLang="zh-TW" sz="2000" cap="none" dirty="0"/>
            </a:br>
            <a:r>
              <a:rPr lang="en-US" altLang="zh-TW" sz="2000" cap="none" dirty="0"/>
              <a:t>Loss</a:t>
            </a:r>
            <a:endParaRPr lang="zh-TW" altLang="en-US" sz="2000" cap="none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156BD4-B261-48AF-AE37-24F9DEDAA6C4}"/>
              </a:ext>
            </a:extLst>
          </p:cNvPr>
          <p:cNvSpPr txBox="1"/>
          <p:nvPr/>
        </p:nvSpPr>
        <p:spPr>
          <a:xfrm flipH="1">
            <a:off x="1145059" y="2094819"/>
            <a:ext cx="191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hidden layer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4A00CD-6590-47DE-BE57-D733133A5BE6}"/>
              </a:ext>
            </a:extLst>
          </p:cNvPr>
          <p:cNvSpPr txBox="1"/>
          <p:nvPr/>
        </p:nvSpPr>
        <p:spPr>
          <a:xfrm flipH="1">
            <a:off x="7356836" y="2092830"/>
            <a:ext cx="2068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 hidden layers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5BC8B9-2E4A-47C8-9F08-3A8227177341}"/>
              </a:ext>
            </a:extLst>
          </p:cNvPr>
          <p:cNvSpPr txBox="1"/>
          <p:nvPr/>
        </p:nvSpPr>
        <p:spPr>
          <a:xfrm flipH="1">
            <a:off x="7356836" y="4528842"/>
            <a:ext cx="206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 hidden layers</a:t>
            </a:r>
            <a:endParaRPr lang="zh-TW" altLang="en-US" sz="2400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2C13EFE-E761-4783-8410-8A5D2036918A}"/>
              </a:ext>
            </a:extLst>
          </p:cNvPr>
          <p:cNvCxnSpPr>
            <a:cxnSpLocks/>
          </p:cNvCxnSpPr>
          <p:nvPr/>
        </p:nvCxnSpPr>
        <p:spPr>
          <a:xfrm flipV="1">
            <a:off x="7934036" y="2652750"/>
            <a:ext cx="0" cy="4135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D62DCF8B-5EA9-4775-A54B-DA8129CD7D20}"/>
              </a:ext>
            </a:extLst>
          </p:cNvPr>
          <p:cNvCxnSpPr>
            <a:cxnSpLocks/>
          </p:cNvCxnSpPr>
          <p:nvPr/>
        </p:nvCxnSpPr>
        <p:spPr>
          <a:xfrm flipV="1">
            <a:off x="1833418" y="2606678"/>
            <a:ext cx="0" cy="41820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84311BA-1F5C-4DBC-A79A-F55DCF621E4C}"/>
              </a:ext>
            </a:extLst>
          </p:cNvPr>
          <p:cNvSpPr txBox="1"/>
          <p:nvPr/>
        </p:nvSpPr>
        <p:spPr>
          <a:xfrm>
            <a:off x="10358582" y="527639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noisy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F5FA7327-1172-42D7-AA83-0BFCFAC403EC}"/>
              </a:ext>
            </a:extLst>
          </p:cNvPr>
          <p:cNvGrpSpPr/>
          <p:nvPr/>
        </p:nvGrpSpPr>
        <p:grpSpPr>
          <a:xfrm>
            <a:off x="1145059" y="4528842"/>
            <a:ext cx="2068232" cy="461665"/>
            <a:chOff x="1145059" y="4528842"/>
            <a:chExt cx="2068232" cy="461665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7A81541-9C55-45B5-860C-462A3EE49040}"/>
                </a:ext>
              </a:extLst>
            </p:cNvPr>
            <p:cNvSpPr txBox="1"/>
            <p:nvPr/>
          </p:nvSpPr>
          <p:spPr>
            <a:xfrm flipH="1">
              <a:off x="1145059" y="4528842"/>
              <a:ext cx="206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5 hidden layers</a:t>
              </a:r>
              <a:endParaRPr lang="zh-TW" altLang="en-US" sz="24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02DC08C-5591-46BE-9C41-9586EB8F1EDA}"/>
                </a:ext>
              </a:extLst>
            </p:cNvPr>
            <p:cNvSpPr/>
            <p:nvPr/>
          </p:nvSpPr>
          <p:spPr>
            <a:xfrm>
              <a:off x="1197029" y="4561491"/>
              <a:ext cx="1964292" cy="39636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83B07C1-2514-4471-B0BC-D56248443B29}"/>
              </a:ext>
            </a:extLst>
          </p:cNvPr>
          <p:cNvCxnSpPr>
            <a:cxnSpLocks/>
          </p:cNvCxnSpPr>
          <p:nvPr/>
        </p:nvCxnSpPr>
        <p:spPr>
          <a:xfrm>
            <a:off x="148628" y="3162695"/>
            <a:ext cx="205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873828D-0FB0-42B6-870F-C5A6AF682EB9}"/>
              </a:ext>
            </a:extLst>
          </p:cNvPr>
          <p:cNvCxnSpPr>
            <a:cxnSpLocks/>
          </p:cNvCxnSpPr>
          <p:nvPr/>
        </p:nvCxnSpPr>
        <p:spPr>
          <a:xfrm>
            <a:off x="6164932" y="3793268"/>
            <a:ext cx="205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20B3CBC-69DC-461E-8166-191305E0E92B}"/>
              </a:ext>
            </a:extLst>
          </p:cNvPr>
          <p:cNvCxnSpPr>
            <a:cxnSpLocks/>
          </p:cNvCxnSpPr>
          <p:nvPr/>
        </p:nvCxnSpPr>
        <p:spPr>
          <a:xfrm>
            <a:off x="116220" y="6504310"/>
            <a:ext cx="205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8FFB30B-983D-4E6E-8F35-31669D280023}"/>
              </a:ext>
            </a:extLst>
          </p:cNvPr>
          <p:cNvCxnSpPr>
            <a:cxnSpLocks/>
          </p:cNvCxnSpPr>
          <p:nvPr/>
        </p:nvCxnSpPr>
        <p:spPr>
          <a:xfrm>
            <a:off x="6326869" y="6363095"/>
            <a:ext cx="205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C6297B-366E-40F5-926D-A7554B99546B}"/>
              </a:ext>
            </a:extLst>
          </p:cNvPr>
          <p:cNvSpPr txBox="1"/>
          <p:nvPr/>
        </p:nvSpPr>
        <p:spPr>
          <a:xfrm>
            <a:off x="2282965" y="2830373"/>
            <a:ext cx="183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~3125@5000iter.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8AEDFE6-8F78-4875-8BA5-1EA895A751CF}"/>
              </a:ext>
            </a:extLst>
          </p:cNvPr>
          <p:cNvSpPr txBox="1"/>
          <p:nvPr/>
        </p:nvSpPr>
        <p:spPr>
          <a:xfrm>
            <a:off x="7994054" y="3350270"/>
            <a:ext cx="17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~875@5000iter.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C188CBB-418F-4F0F-8629-2C2AE21C0B30}"/>
              </a:ext>
            </a:extLst>
          </p:cNvPr>
          <p:cNvSpPr txBox="1"/>
          <p:nvPr/>
        </p:nvSpPr>
        <p:spPr>
          <a:xfrm>
            <a:off x="1913366" y="5609386"/>
            <a:ext cx="17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~250@5000iter.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D284D18-6DC3-4568-A531-32357E807192}"/>
              </a:ext>
            </a:extLst>
          </p:cNvPr>
          <p:cNvSpPr txBox="1"/>
          <p:nvPr/>
        </p:nvSpPr>
        <p:spPr>
          <a:xfrm>
            <a:off x="8013984" y="5492135"/>
            <a:ext cx="17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~500@5000iter.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10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AD9A0BE-1F80-41DB-B1DB-89BB1DE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9" y="1853755"/>
            <a:ext cx="5830422" cy="24611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C6D36DC-B8AA-42B4-892B-0DB2B3EE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6" y="1853755"/>
            <a:ext cx="5855236" cy="246118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D9FC910-7AA9-4B44-8B6A-8A3337E47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9" y="4269741"/>
            <a:ext cx="5855236" cy="24611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EA7BDCE-7B63-4218-8F10-F2C684529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76" y="4269740"/>
            <a:ext cx="5855236" cy="246118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C732269-6D1B-4D01-AC87-1AE5DB06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5" y="701965"/>
            <a:ext cx="9669399" cy="1151790"/>
          </a:xfrm>
        </p:spPr>
        <p:txBody>
          <a:bodyPr>
            <a:normAutofit/>
          </a:bodyPr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2. Layer numbers</a:t>
            </a:r>
            <a:br>
              <a:rPr lang="en-US" altLang="zh-TW" sz="2000" cap="none" dirty="0"/>
            </a:br>
            <a:r>
              <a:rPr lang="en-US" altLang="zh-TW" sz="2000" cap="none" dirty="0"/>
              <a:t>R2</a:t>
            </a:r>
            <a:endParaRPr lang="zh-TW" altLang="en-US" sz="2000" cap="none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156BD4-B261-48AF-AE37-24F9DEDAA6C4}"/>
              </a:ext>
            </a:extLst>
          </p:cNvPr>
          <p:cNvSpPr txBox="1"/>
          <p:nvPr/>
        </p:nvSpPr>
        <p:spPr>
          <a:xfrm flipH="1">
            <a:off x="3412009" y="3232181"/>
            <a:ext cx="191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hidden layer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4A00CD-6590-47DE-BE57-D733133A5BE6}"/>
              </a:ext>
            </a:extLst>
          </p:cNvPr>
          <p:cNvSpPr txBox="1"/>
          <p:nvPr/>
        </p:nvSpPr>
        <p:spPr>
          <a:xfrm flipH="1">
            <a:off x="9674298" y="3476227"/>
            <a:ext cx="2068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 hidden layers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A81541-9C55-45B5-860C-462A3EE49040}"/>
              </a:ext>
            </a:extLst>
          </p:cNvPr>
          <p:cNvSpPr txBox="1"/>
          <p:nvPr/>
        </p:nvSpPr>
        <p:spPr>
          <a:xfrm flipH="1">
            <a:off x="3764434" y="5925202"/>
            <a:ext cx="206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 hidden layers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5BC8B9-2E4A-47C8-9F08-3A8227177341}"/>
              </a:ext>
            </a:extLst>
          </p:cNvPr>
          <p:cNvSpPr txBox="1"/>
          <p:nvPr/>
        </p:nvSpPr>
        <p:spPr>
          <a:xfrm flipH="1">
            <a:off x="9674302" y="5937412"/>
            <a:ext cx="206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 hidden layers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95F1847-B069-45F5-B258-241A3EB53F2F}"/>
              </a:ext>
            </a:extLst>
          </p:cNvPr>
          <p:cNvSpPr/>
          <p:nvPr/>
        </p:nvSpPr>
        <p:spPr>
          <a:xfrm>
            <a:off x="3816404" y="5964348"/>
            <a:ext cx="1964292" cy="3963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1B9DFF9-4340-4D79-9DA5-0E38E9D9FFCA}"/>
              </a:ext>
            </a:extLst>
          </p:cNvPr>
          <p:cNvSpPr txBox="1"/>
          <p:nvPr/>
        </p:nvSpPr>
        <p:spPr>
          <a:xfrm>
            <a:off x="10358582" y="527639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noisy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06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標題 1">
            <a:extLst>
              <a:ext uri="{FF2B5EF4-FFF2-40B4-BE49-F238E27FC236}">
                <a16:creationId xmlns:a16="http://schemas.microsoft.com/office/drawing/2014/main" id="{2F614807-262F-4046-BCDA-E8887C29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3. neuron numbers</a:t>
            </a:r>
            <a:endParaRPr lang="zh-TW" altLang="en-US" sz="2000" cap="none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F27B0A5-BE7E-4748-81B1-B0D88CE64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99" t="33350" r="37817" b="12699"/>
          <a:stretch/>
        </p:blipFill>
        <p:spPr>
          <a:xfrm>
            <a:off x="282712" y="1923789"/>
            <a:ext cx="2814658" cy="4101981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8A308816-9F64-4510-A264-412E0CD69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17" t="15527" r="14748" b="6440"/>
          <a:stretch/>
        </p:blipFill>
        <p:spPr>
          <a:xfrm>
            <a:off x="6245475" y="1951500"/>
            <a:ext cx="5308883" cy="4101981"/>
          </a:xfrm>
          <a:prstGeom prst="rect">
            <a:avLst/>
          </a:prstGeom>
        </p:spPr>
      </p:pic>
      <p:grpSp>
        <p:nvGrpSpPr>
          <p:cNvPr id="66" name="群組 65">
            <a:extLst>
              <a:ext uri="{FF2B5EF4-FFF2-40B4-BE49-F238E27FC236}">
                <a16:creationId xmlns:a16="http://schemas.microsoft.com/office/drawing/2014/main" id="{38C13111-ABA5-4E30-8F38-F28FA72F7A64}"/>
              </a:ext>
            </a:extLst>
          </p:cNvPr>
          <p:cNvGrpSpPr/>
          <p:nvPr/>
        </p:nvGrpSpPr>
        <p:grpSpPr>
          <a:xfrm>
            <a:off x="3052773" y="2216176"/>
            <a:ext cx="637904" cy="586509"/>
            <a:chOff x="3352206" y="2234649"/>
            <a:chExt cx="637904" cy="586509"/>
          </a:xfrm>
        </p:grpSpPr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32F44FE-9B1E-4C84-9F60-017C0A24A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207" y="2821158"/>
              <a:ext cx="6379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6B77028C-A26B-470C-80FB-A6C662A09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206" y="2234649"/>
              <a:ext cx="6379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61260654-94E8-4EE4-9753-892666BF50C2}"/>
                </a:ext>
              </a:extLst>
            </p:cNvPr>
            <p:cNvCxnSpPr>
              <a:cxnSpLocks/>
            </p:cNvCxnSpPr>
            <p:nvPr/>
          </p:nvCxnSpPr>
          <p:spPr>
            <a:xfrm>
              <a:off x="3990110" y="2234649"/>
              <a:ext cx="0" cy="586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F77BDD1D-78F3-43BC-9907-20681999754A}"/>
              </a:ext>
            </a:extLst>
          </p:cNvPr>
          <p:cNvGrpSpPr/>
          <p:nvPr/>
        </p:nvGrpSpPr>
        <p:grpSpPr>
          <a:xfrm rot="10800000">
            <a:off x="5508737" y="3388272"/>
            <a:ext cx="1174526" cy="586509"/>
            <a:chOff x="2815585" y="2234649"/>
            <a:chExt cx="1174526" cy="586509"/>
          </a:xfrm>
        </p:grpSpPr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4A709EDA-2FDD-486B-BC54-174E56C968E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15585" y="2821158"/>
              <a:ext cx="11745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95D1D62F-0604-4900-BE16-DFFFE6C7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206" y="2234649"/>
              <a:ext cx="6379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E5336995-165A-4288-81D8-95EBAB0DB9CA}"/>
                </a:ext>
              </a:extLst>
            </p:cNvPr>
            <p:cNvCxnSpPr>
              <a:cxnSpLocks/>
            </p:cNvCxnSpPr>
            <p:nvPr/>
          </p:nvCxnSpPr>
          <p:spPr>
            <a:xfrm>
              <a:off x="3990110" y="2234649"/>
              <a:ext cx="0" cy="586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E7FFD0F-5A7F-4CDB-8BD5-C92780AFFC70}"/>
              </a:ext>
            </a:extLst>
          </p:cNvPr>
          <p:cNvSpPr txBox="1"/>
          <p:nvPr/>
        </p:nvSpPr>
        <p:spPr>
          <a:xfrm>
            <a:off x="3789511" y="2360269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 neuron/layer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87A910D-D296-458B-97CE-3BDBB4939A79}"/>
              </a:ext>
            </a:extLst>
          </p:cNvPr>
          <p:cNvSpPr txBox="1"/>
          <p:nvPr/>
        </p:nvSpPr>
        <p:spPr>
          <a:xfrm>
            <a:off x="3789055" y="3439711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+5 neuron/layer</a:t>
            </a:r>
            <a:endParaRPr lang="zh-TW" altLang="en-US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B40A9330-B595-4D5F-ACB3-79547971FBEF}"/>
              </a:ext>
            </a:extLst>
          </p:cNvPr>
          <p:cNvSpPr txBox="1"/>
          <p:nvPr/>
        </p:nvSpPr>
        <p:spPr>
          <a:xfrm>
            <a:off x="9474626" y="1484423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Epoch = 20,000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8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D8221D7-7A5E-4638-B25A-23043102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07" y="213392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3. neuron numbers</a:t>
            </a:r>
            <a:br>
              <a:rPr lang="en-US" altLang="zh-TW" sz="2000" cap="none" dirty="0"/>
            </a:br>
            <a:r>
              <a:rPr lang="en-US" altLang="zh-TW" sz="2000" cap="none" dirty="0"/>
              <a:t>Height scatter</a:t>
            </a:r>
            <a:endParaRPr lang="zh-TW" altLang="en-US" sz="2000" cap="none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94AE73E-C13B-489F-AEC3-38D499E18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73" y="1128317"/>
            <a:ext cx="2853168" cy="275962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FF3C52A-4007-4223-B79B-276F5A98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415" y="1128317"/>
            <a:ext cx="2853169" cy="275962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D69D6D2-455E-4BFD-93CC-8FA17545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058" y="1128317"/>
            <a:ext cx="2853169" cy="275962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AA8067A-8923-462F-B9F6-DC717F4A0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72" y="3887938"/>
            <a:ext cx="2853169" cy="27596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7CFC8D3-DAAD-4837-B475-B03A8B35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379" y="3884986"/>
            <a:ext cx="2853169" cy="2759622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49CA05B-2492-4A50-AC48-D26FA28D2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6058" y="3887938"/>
            <a:ext cx="2854205" cy="275962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631F4E14-E803-48F7-BA8E-C43A2F9DF833}"/>
              </a:ext>
            </a:extLst>
          </p:cNvPr>
          <p:cNvSpPr txBox="1"/>
          <p:nvPr/>
        </p:nvSpPr>
        <p:spPr>
          <a:xfrm>
            <a:off x="741062" y="1353505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 neuron/layer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90A6298-5616-4DC8-8098-F9063EB16E24}"/>
              </a:ext>
            </a:extLst>
          </p:cNvPr>
          <p:cNvSpPr txBox="1"/>
          <p:nvPr/>
        </p:nvSpPr>
        <p:spPr>
          <a:xfrm>
            <a:off x="5017705" y="1353505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+2 neuron/layer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FADF940-9CC7-44D9-A401-6BF2E2638272}"/>
              </a:ext>
            </a:extLst>
          </p:cNvPr>
          <p:cNvSpPr txBox="1"/>
          <p:nvPr/>
        </p:nvSpPr>
        <p:spPr>
          <a:xfrm>
            <a:off x="9286849" y="1353505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+5 neuron/layer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F5D1FF4-87A5-4C99-821F-7A530DBF5787}"/>
              </a:ext>
            </a:extLst>
          </p:cNvPr>
          <p:cNvSpPr txBox="1"/>
          <p:nvPr/>
        </p:nvSpPr>
        <p:spPr>
          <a:xfrm>
            <a:off x="741062" y="4160530"/>
            <a:ext cx="178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+10 neuron/layer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7D050E1-A145-4601-9BDC-01E9A1AB05D8}"/>
              </a:ext>
            </a:extLst>
          </p:cNvPr>
          <p:cNvSpPr txBox="1"/>
          <p:nvPr/>
        </p:nvSpPr>
        <p:spPr>
          <a:xfrm>
            <a:off x="5017705" y="4160530"/>
            <a:ext cx="178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+20 neuron/layer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7728C1A-3F04-4B77-B5E5-952BDB26098E}"/>
              </a:ext>
            </a:extLst>
          </p:cNvPr>
          <p:cNvSpPr txBox="1"/>
          <p:nvPr/>
        </p:nvSpPr>
        <p:spPr>
          <a:xfrm>
            <a:off x="9286849" y="4160530"/>
            <a:ext cx="19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+100 neuron/layer</a:t>
            </a:r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AC1EE6F-EA65-4AB4-9420-5DDCC9F9C34F}"/>
              </a:ext>
            </a:extLst>
          </p:cNvPr>
          <p:cNvSpPr/>
          <p:nvPr/>
        </p:nvSpPr>
        <p:spPr>
          <a:xfrm>
            <a:off x="4858327" y="3121891"/>
            <a:ext cx="757382" cy="683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F8BEB9F-B7A5-4289-9332-03194C4FB38A}"/>
              </a:ext>
            </a:extLst>
          </p:cNvPr>
          <p:cNvSpPr/>
          <p:nvPr/>
        </p:nvSpPr>
        <p:spPr>
          <a:xfrm>
            <a:off x="11160237" y="1128316"/>
            <a:ext cx="757382" cy="683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DB00EDB-1312-4514-8485-FDC7913EFC96}"/>
              </a:ext>
            </a:extLst>
          </p:cNvPr>
          <p:cNvSpPr/>
          <p:nvPr/>
        </p:nvSpPr>
        <p:spPr>
          <a:xfrm rot="18933618">
            <a:off x="9405952" y="4829747"/>
            <a:ext cx="2375831" cy="80492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D068048-3CA2-4013-A580-479884F214E2}"/>
              </a:ext>
            </a:extLst>
          </p:cNvPr>
          <p:cNvSpPr txBox="1"/>
          <p:nvPr/>
        </p:nvSpPr>
        <p:spPr>
          <a:xfrm>
            <a:off x="10268828" y="60293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收斂速度較慢</a:t>
            </a:r>
          </a:p>
        </p:txBody>
      </p:sp>
    </p:spTree>
    <p:extLst>
      <p:ext uri="{BB962C8B-B14F-4D97-AF65-F5344CB8AC3E}">
        <p14:creationId xmlns:p14="http://schemas.microsoft.com/office/powerpoint/2010/main" val="1920286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848478E-ACDC-4CE3-9B02-D2105E51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3" y="1169777"/>
            <a:ext cx="2654714" cy="25273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BA9347-3880-4FCA-A10A-BE34E66A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98" y="1169778"/>
            <a:ext cx="2654714" cy="25273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A21C1C-7A3A-4011-BCBD-433645BA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852" y="1169777"/>
            <a:ext cx="2652987" cy="252778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03B4B6-582B-4EC5-9E81-416237BB1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43" y="3990594"/>
            <a:ext cx="2654714" cy="25294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ADCA1BD-E3B3-41EB-B7E6-36F34A468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098" y="3990594"/>
            <a:ext cx="2654714" cy="25294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D91CFD1-5730-43D7-8C22-36E1E7AC4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3852" y="3990594"/>
            <a:ext cx="2656922" cy="252943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D8221D7-7A5E-4638-B25A-23043102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07" y="213392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3. neuron numbers</a:t>
            </a:r>
            <a:br>
              <a:rPr lang="en-US" altLang="zh-TW" sz="2000" cap="none" dirty="0"/>
            </a:br>
            <a:r>
              <a:rPr lang="en-US" altLang="zh-TW" sz="2000" cap="none" dirty="0"/>
              <a:t>Range scatter</a:t>
            </a:r>
            <a:endParaRPr lang="zh-TW" altLang="en-US" sz="2000" cap="none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31F4E14-E803-48F7-BA8E-C43A2F9DF833}"/>
              </a:ext>
            </a:extLst>
          </p:cNvPr>
          <p:cNvSpPr txBox="1"/>
          <p:nvPr/>
        </p:nvSpPr>
        <p:spPr>
          <a:xfrm>
            <a:off x="741062" y="1353505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 neuron/layer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90A6298-5616-4DC8-8098-F9063EB16E24}"/>
              </a:ext>
            </a:extLst>
          </p:cNvPr>
          <p:cNvSpPr txBox="1"/>
          <p:nvPr/>
        </p:nvSpPr>
        <p:spPr>
          <a:xfrm>
            <a:off x="5017705" y="1353505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+2 neuron/layer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FADF940-9CC7-44D9-A401-6BF2E2638272}"/>
              </a:ext>
            </a:extLst>
          </p:cNvPr>
          <p:cNvSpPr txBox="1"/>
          <p:nvPr/>
        </p:nvSpPr>
        <p:spPr>
          <a:xfrm>
            <a:off x="9286849" y="1353505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+5 neuron/layer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F5D1FF4-87A5-4C99-821F-7A530DBF5787}"/>
              </a:ext>
            </a:extLst>
          </p:cNvPr>
          <p:cNvSpPr txBox="1"/>
          <p:nvPr/>
        </p:nvSpPr>
        <p:spPr>
          <a:xfrm>
            <a:off x="741062" y="4160530"/>
            <a:ext cx="178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+10 neuron/layer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7D050E1-A145-4601-9BDC-01E9A1AB05D8}"/>
              </a:ext>
            </a:extLst>
          </p:cNvPr>
          <p:cNvSpPr txBox="1"/>
          <p:nvPr/>
        </p:nvSpPr>
        <p:spPr>
          <a:xfrm>
            <a:off x="5017705" y="4160530"/>
            <a:ext cx="178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+20 neuron/layer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7728C1A-3F04-4B77-B5E5-952BDB26098E}"/>
              </a:ext>
            </a:extLst>
          </p:cNvPr>
          <p:cNvSpPr txBox="1"/>
          <p:nvPr/>
        </p:nvSpPr>
        <p:spPr>
          <a:xfrm>
            <a:off x="9286849" y="4160530"/>
            <a:ext cx="19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+100 neuron/layer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412260D-0C89-4FBB-9F6A-C9B43C883508}"/>
              </a:ext>
            </a:extLst>
          </p:cNvPr>
          <p:cNvSpPr/>
          <p:nvPr/>
        </p:nvSpPr>
        <p:spPr>
          <a:xfrm>
            <a:off x="2371257" y="1196425"/>
            <a:ext cx="757382" cy="68349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85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C732269-6D1B-4D01-AC87-1AE5DB06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28799" cy="1151790"/>
          </a:xfrm>
        </p:spPr>
        <p:txBody>
          <a:bodyPr>
            <a:normAutofit fontScale="90000"/>
          </a:bodyPr>
          <a:lstStyle/>
          <a:p>
            <a:r>
              <a:rPr lang="en-US" altLang="zh-TW" sz="2800" cap="none" dirty="0"/>
              <a:t>Variables</a:t>
            </a:r>
            <a:br>
              <a:rPr lang="en-US" altLang="zh-TW" sz="2800" cap="none" dirty="0"/>
            </a:br>
            <a:r>
              <a:rPr lang="en-US" altLang="zh-TW" sz="1800" cap="none" dirty="0"/>
              <a:t>3. neuron numbers</a:t>
            </a:r>
            <a:br>
              <a:rPr lang="en-US" altLang="zh-TW" sz="1800" cap="none" dirty="0"/>
            </a:br>
            <a:r>
              <a:rPr lang="en-US" altLang="zh-TW" sz="1800" cap="none" dirty="0"/>
              <a:t>Loss</a:t>
            </a:r>
            <a:endParaRPr lang="zh-TW" altLang="en-US" sz="1800" cap="none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E42A22C-6ACD-4F6B-B310-DE80E01B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5" y="24411"/>
            <a:ext cx="5345956" cy="225475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24D65BE-CCA2-418D-B9F2-DAF02A317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301" y="48823"/>
            <a:ext cx="5345955" cy="225475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B353F41-E28C-45E9-8BC7-C79274CB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45" y="2279168"/>
            <a:ext cx="5345956" cy="225475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97BDEAD4-4EA2-4FDE-B922-C53CA13FC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044" y="2303579"/>
            <a:ext cx="5345956" cy="2254757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2718034-87CD-431B-9AD0-008A7F273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345" y="4531522"/>
            <a:ext cx="5345956" cy="225475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0D489799-0663-4293-BBC0-685C67D55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6044" y="4558335"/>
            <a:ext cx="5345956" cy="2254757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81E2CF51-7736-48C1-9940-2AF2F7537D9D}"/>
              </a:ext>
            </a:extLst>
          </p:cNvPr>
          <p:cNvSpPr txBox="1"/>
          <p:nvPr/>
        </p:nvSpPr>
        <p:spPr>
          <a:xfrm>
            <a:off x="2831511" y="220673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 neuron/layer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5E1646F-E56D-43B6-BB53-C57B9512BB51}"/>
              </a:ext>
            </a:extLst>
          </p:cNvPr>
          <p:cNvSpPr txBox="1"/>
          <p:nvPr/>
        </p:nvSpPr>
        <p:spPr>
          <a:xfrm>
            <a:off x="7956813" y="346708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+2 neuron/layer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B542FD5-561D-4126-BDC1-0DEF84AA7F07}"/>
              </a:ext>
            </a:extLst>
          </p:cNvPr>
          <p:cNvSpPr txBox="1"/>
          <p:nvPr/>
        </p:nvSpPr>
        <p:spPr>
          <a:xfrm>
            <a:off x="2831511" y="2473027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+5 neuron/layer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360DEC0-89DE-41AD-9D40-5645337B81BA}"/>
              </a:ext>
            </a:extLst>
          </p:cNvPr>
          <p:cNvSpPr txBox="1"/>
          <p:nvPr/>
        </p:nvSpPr>
        <p:spPr>
          <a:xfrm>
            <a:off x="7956813" y="2603106"/>
            <a:ext cx="178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+10 neuron/layer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DD3D5EC-133F-42BD-A4A5-49B000424AE0}"/>
              </a:ext>
            </a:extLst>
          </p:cNvPr>
          <p:cNvSpPr txBox="1"/>
          <p:nvPr/>
        </p:nvSpPr>
        <p:spPr>
          <a:xfrm>
            <a:off x="2773802" y="4725381"/>
            <a:ext cx="178568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+20 neuron/layer</a:t>
            </a:r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EBD713D-B484-46DF-8AAE-F4468B214D54}"/>
              </a:ext>
            </a:extLst>
          </p:cNvPr>
          <p:cNvSpPr txBox="1"/>
          <p:nvPr/>
        </p:nvSpPr>
        <p:spPr>
          <a:xfrm>
            <a:off x="7956813" y="4860304"/>
            <a:ext cx="190109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+100 neuron/layer</a:t>
            </a:r>
            <a:endParaRPr lang="zh-TW" altLang="en-US" dirty="0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0132A52-68EF-4115-95AA-239ABD22998E}"/>
              </a:ext>
            </a:extLst>
          </p:cNvPr>
          <p:cNvCxnSpPr/>
          <p:nvPr/>
        </p:nvCxnSpPr>
        <p:spPr>
          <a:xfrm>
            <a:off x="7038109" y="1976581"/>
            <a:ext cx="4895273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E8EA06E-F688-4696-A3BE-272FEE6251E4}"/>
              </a:ext>
            </a:extLst>
          </p:cNvPr>
          <p:cNvCxnSpPr/>
          <p:nvPr/>
        </p:nvCxnSpPr>
        <p:spPr>
          <a:xfrm>
            <a:off x="7065817" y="4114799"/>
            <a:ext cx="4895273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7CA52F7-ABD9-47FA-823A-2F3FFBE12C1D}"/>
              </a:ext>
            </a:extLst>
          </p:cNvPr>
          <p:cNvCxnSpPr/>
          <p:nvPr/>
        </p:nvCxnSpPr>
        <p:spPr>
          <a:xfrm>
            <a:off x="1694871" y="4142507"/>
            <a:ext cx="4895273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9892272-652D-4301-854C-B05E492B15A4}"/>
              </a:ext>
            </a:extLst>
          </p:cNvPr>
          <p:cNvCxnSpPr/>
          <p:nvPr/>
        </p:nvCxnSpPr>
        <p:spPr>
          <a:xfrm>
            <a:off x="1694871" y="6317671"/>
            <a:ext cx="4895273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4E962D76-E6C4-42F5-A61E-C5A9EE8B0EE7}"/>
              </a:ext>
            </a:extLst>
          </p:cNvPr>
          <p:cNvCxnSpPr/>
          <p:nvPr/>
        </p:nvCxnSpPr>
        <p:spPr>
          <a:xfrm>
            <a:off x="7065817" y="6359236"/>
            <a:ext cx="4895273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09ED2C5E-85DF-44C9-96F6-6C486392F88C}"/>
              </a:ext>
            </a:extLst>
          </p:cNvPr>
          <p:cNvCxnSpPr/>
          <p:nvPr/>
        </p:nvCxnSpPr>
        <p:spPr>
          <a:xfrm>
            <a:off x="1694871" y="1985815"/>
            <a:ext cx="4895273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66C4C7AC-41F9-47E4-AAB5-633F43F6380A}"/>
              </a:ext>
            </a:extLst>
          </p:cNvPr>
          <p:cNvSpPr/>
          <p:nvPr/>
        </p:nvSpPr>
        <p:spPr>
          <a:xfrm>
            <a:off x="8048525" y="2658174"/>
            <a:ext cx="1629352" cy="25919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94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8407D-6A28-4ACE-BBEA-E5BF8BD9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845A0E-E7AF-4BB3-9607-35FFB00BA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preparation </a:t>
            </a:r>
          </a:p>
          <a:p>
            <a:r>
              <a:rPr lang="en-US" altLang="zh-TW" dirty="0"/>
              <a:t>Model construction</a:t>
            </a:r>
          </a:p>
          <a:p>
            <a:r>
              <a:rPr lang="en-US" altLang="zh-TW" dirty="0"/>
              <a:t>Model variables</a:t>
            </a:r>
          </a:p>
          <a:p>
            <a:r>
              <a:rPr lang="en-US" altLang="zh-TW" dirty="0"/>
              <a:t>Result</a:t>
            </a:r>
          </a:p>
          <a:p>
            <a:r>
              <a:rPr lang="en-US" altLang="zh-TW" dirty="0"/>
              <a:t>Outside of the training 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00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40F25C9-3137-4A6E-B63F-15017F06D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28" y="2329391"/>
            <a:ext cx="5495636" cy="23100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9A4102F-FBF0-4573-950A-DD348980C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88" y="2335356"/>
            <a:ext cx="5495636" cy="23238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28D67E8-52CA-4B95-B47D-96DA1CBA8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332" y="220103"/>
            <a:ext cx="5495636" cy="23238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A4100DE-2EE9-45D2-9B12-214FB89C4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943" y="208155"/>
            <a:ext cx="5454781" cy="23183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F65DAC-ED1A-4E9E-9698-57BF291BF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28" y="4468790"/>
            <a:ext cx="5495636" cy="232381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332C75A-8E01-41FB-9351-4DDC47A61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6364" y="4468790"/>
            <a:ext cx="5495636" cy="231003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81E2CF51-7736-48C1-9940-2AF2F7537D9D}"/>
              </a:ext>
            </a:extLst>
          </p:cNvPr>
          <p:cNvSpPr txBox="1"/>
          <p:nvPr/>
        </p:nvSpPr>
        <p:spPr>
          <a:xfrm>
            <a:off x="1519948" y="1061427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+1 neuron/layer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5E1646F-E56D-43B6-BB53-C57B9512BB51}"/>
              </a:ext>
            </a:extLst>
          </p:cNvPr>
          <p:cNvSpPr txBox="1"/>
          <p:nvPr/>
        </p:nvSpPr>
        <p:spPr>
          <a:xfrm>
            <a:off x="10215488" y="1966024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+2 neuron/layer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B542FD5-561D-4126-BDC1-0DEF84AA7F07}"/>
              </a:ext>
            </a:extLst>
          </p:cNvPr>
          <p:cNvSpPr txBox="1"/>
          <p:nvPr/>
        </p:nvSpPr>
        <p:spPr>
          <a:xfrm>
            <a:off x="2831511" y="2473027"/>
            <a:ext cx="167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+5 neuron/layer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360DEC0-89DE-41AD-9D40-5645337B81BA}"/>
              </a:ext>
            </a:extLst>
          </p:cNvPr>
          <p:cNvSpPr txBox="1"/>
          <p:nvPr/>
        </p:nvSpPr>
        <p:spPr>
          <a:xfrm>
            <a:off x="10100071" y="3799543"/>
            <a:ext cx="1785682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+10 neuron/layer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DD3D5EC-133F-42BD-A4A5-49B000424AE0}"/>
              </a:ext>
            </a:extLst>
          </p:cNvPr>
          <p:cNvSpPr txBox="1"/>
          <p:nvPr/>
        </p:nvSpPr>
        <p:spPr>
          <a:xfrm>
            <a:off x="4750384" y="6123397"/>
            <a:ext cx="178568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+20 neuron/layer</a:t>
            </a:r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EBD713D-B484-46DF-8AAE-F4468B214D54}"/>
              </a:ext>
            </a:extLst>
          </p:cNvPr>
          <p:cNvSpPr txBox="1"/>
          <p:nvPr/>
        </p:nvSpPr>
        <p:spPr>
          <a:xfrm>
            <a:off x="10246020" y="6093747"/>
            <a:ext cx="190109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+100 neuron/layer</a:t>
            </a:r>
            <a:endParaRPr lang="zh-TW" altLang="en-US" dirty="0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0132A52-68EF-4115-95AA-239ABD22998E}"/>
              </a:ext>
            </a:extLst>
          </p:cNvPr>
          <p:cNvCxnSpPr>
            <a:cxnSpLocks/>
          </p:cNvCxnSpPr>
          <p:nvPr/>
        </p:nvCxnSpPr>
        <p:spPr>
          <a:xfrm>
            <a:off x="6899563" y="1690254"/>
            <a:ext cx="529243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E8EA06E-F688-4696-A3BE-272FEE6251E4}"/>
              </a:ext>
            </a:extLst>
          </p:cNvPr>
          <p:cNvCxnSpPr>
            <a:cxnSpLocks/>
          </p:cNvCxnSpPr>
          <p:nvPr/>
        </p:nvCxnSpPr>
        <p:spPr>
          <a:xfrm flipV="1">
            <a:off x="6964218" y="3429000"/>
            <a:ext cx="5070764" cy="3925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7CA52F7-ABD9-47FA-823A-2F3FFBE12C1D}"/>
              </a:ext>
            </a:extLst>
          </p:cNvPr>
          <p:cNvCxnSpPr>
            <a:cxnSpLocks/>
          </p:cNvCxnSpPr>
          <p:nvPr/>
        </p:nvCxnSpPr>
        <p:spPr>
          <a:xfrm>
            <a:off x="1436253" y="3819234"/>
            <a:ext cx="5258471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9892272-652D-4301-854C-B05E492B15A4}"/>
              </a:ext>
            </a:extLst>
          </p:cNvPr>
          <p:cNvCxnSpPr>
            <a:cxnSpLocks/>
          </p:cNvCxnSpPr>
          <p:nvPr/>
        </p:nvCxnSpPr>
        <p:spPr>
          <a:xfrm>
            <a:off x="1436253" y="6603998"/>
            <a:ext cx="5258471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4E962D76-E6C4-42F5-A61E-C5A9EE8B0EE7}"/>
              </a:ext>
            </a:extLst>
          </p:cNvPr>
          <p:cNvCxnSpPr>
            <a:cxnSpLocks/>
          </p:cNvCxnSpPr>
          <p:nvPr/>
        </p:nvCxnSpPr>
        <p:spPr>
          <a:xfrm flipV="1">
            <a:off x="6964218" y="5601689"/>
            <a:ext cx="5070764" cy="1863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09ED2C5E-85DF-44C9-96F6-6C486392F88C}"/>
              </a:ext>
            </a:extLst>
          </p:cNvPr>
          <p:cNvCxnSpPr>
            <a:cxnSpLocks/>
          </p:cNvCxnSpPr>
          <p:nvPr/>
        </p:nvCxnSpPr>
        <p:spPr>
          <a:xfrm>
            <a:off x="1436253" y="517234"/>
            <a:ext cx="5258471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99C4B00-C6AA-434C-A7FB-59A769D31431}"/>
              </a:ext>
            </a:extLst>
          </p:cNvPr>
          <p:cNvCxnSpPr>
            <a:cxnSpLocks/>
          </p:cNvCxnSpPr>
          <p:nvPr/>
        </p:nvCxnSpPr>
        <p:spPr>
          <a:xfrm>
            <a:off x="1444861" y="5229636"/>
            <a:ext cx="525847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8B09FEDE-2ADB-4B11-B7EC-0E2B4A60508B}"/>
              </a:ext>
            </a:extLst>
          </p:cNvPr>
          <p:cNvCxnSpPr>
            <a:cxnSpLocks/>
          </p:cNvCxnSpPr>
          <p:nvPr/>
        </p:nvCxnSpPr>
        <p:spPr>
          <a:xfrm>
            <a:off x="6933529" y="4857540"/>
            <a:ext cx="525847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DADCD437-BDB7-4296-88EF-E85478ABF2B6}"/>
              </a:ext>
            </a:extLst>
          </p:cNvPr>
          <p:cNvCxnSpPr>
            <a:cxnSpLocks/>
          </p:cNvCxnSpPr>
          <p:nvPr/>
        </p:nvCxnSpPr>
        <p:spPr>
          <a:xfrm>
            <a:off x="6940497" y="2719322"/>
            <a:ext cx="525847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0777D726-B82B-41C3-B7E7-7542BDFB9051}"/>
              </a:ext>
            </a:extLst>
          </p:cNvPr>
          <p:cNvCxnSpPr>
            <a:cxnSpLocks/>
          </p:cNvCxnSpPr>
          <p:nvPr/>
        </p:nvCxnSpPr>
        <p:spPr>
          <a:xfrm>
            <a:off x="1436253" y="2842359"/>
            <a:ext cx="525847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A5D44DB1-082D-4236-A977-9575E07EDA6D}"/>
              </a:ext>
            </a:extLst>
          </p:cNvPr>
          <p:cNvCxnSpPr>
            <a:cxnSpLocks/>
          </p:cNvCxnSpPr>
          <p:nvPr/>
        </p:nvCxnSpPr>
        <p:spPr>
          <a:xfrm>
            <a:off x="6933529" y="787268"/>
            <a:ext cx="525847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7C732269-6D1B-4D01-AC87-1AE5DB06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055303" cy="1174459"/>
          </a:xfrm>
        </p:spPr>
        <p:txBody>
          <a:bodyPr>
            <a:normAutofit/>
          </a:bodyPr>
          <a:lstStyle/>
          <a:p>
            <a:r>
              <a:rPr lang="en-US" altLang="zh-TW" sz="2800" cap="none" dirty="0"/>
              <a:t>Variables</a:t>
            </a:r>
            <a:br>
              <a:rPr lang="en-US" altLang="zh-TW" sz="2800" cap="none" dirty="0"/>
            </a:br>
            <a:r>
              <a:rPr lang="en-US" altLang="zh-TW" sz="1800" cap="none" dirty="0"/>
              <a:t>3. neuron numbers</a:t>
            </a:r>
            <a:br>
              <a:rPr lang="en-US" altLang="zh-TW" sz="1800" cap="none" dirty="0"/>
            </a:br>
            <a:r>
              <a:rPr lang="en-US" altLang="zh-TW" sz="1800" cap="none" dirty="0"/>
              <a:t>R2</a:t>
            </a:r>
            <a:endParaRPr lang="zh-TW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50727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1E665E8-E9CC-452A-9388-09C9052D9428}"/>
              </a:ext>
            </a:extLst>
          </p:cNvPr>
          <p:cNvSpPr/>
          <p:nvPr/>
        </p:nvSpPr>
        <p:spPr>
          <a:xfrm>
            <a:off x="0" y="2466363"/>
            <a:ext cx="12192000" cy="242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5232FA-249D-401A-A572-9C97717C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Outside Of  The Training Dataset</a:t>
            </a:r>
            <a:endParaRPr lang="zh-TW" altLang="en-US" cap="none" dirty="0"/>
          </a:p>
        </p:txBody>
      </p:sp>
      <p:graphicFrame>
        <p:nvGraphicFramePr>
          <p:cNvPr id="17" name="物件 16">
            <a:extLst>
              <a:ext uri="{FF2B5EF4-FFF2-40B4-BE49-F238E27FC236}">
                <a16:creationId xmlns:a16="http://schemas.microsoft.com/office/drawing/2014/main" id="{9CAD5B3B-98DF-4481-B4C7-3E1448BF99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135865"/>
              </p:ext>
            </p:extLst>
          </p:nvPr>
        </p:nvGraphicFramePr>
        <p:xfrm>
          <a:off x="-130323" y="2282379"/>
          <a:ext cx="3582046" cy="2740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0323" y="2282379"/>
                        <a:ext cx="3582046" cy="2740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26588D07-DF80-4D1E-B3FE-1D37F01E4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331073"/>
              </p:ext>
            </p:extLst>
          </p:nvPr>
        </p:nvGraphicFramePr>
        <p:xfrm>
          <a:off x="2897403" y="2263329"/>
          <a:ext cx="3582046" cy="2740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97403" y="2263329"/>
                        <a:ext cx="3582046" cy="2740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0EB7CE97-FA2F-40CE-9EEE-E10759874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819181"/>
              </p:ext>
            </p:extLst>
          </p:nvPr>
        </p:nvGraphicFramePr>
        <p:xfrm>
          <a:off x="5925129" y="2253804"/>
          <a:ext cx="3582046" cy="2740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5129" y="2253804"/>
                        <a:ext cx="3582046" cy="2740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950B9B26-F01B-4220-B29E-5141190E66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906415"/>
              </p:ext>
            </p:extLst>
          </p:nvPr>
        </p:nvGraphicFramePr>
        <p:xfrm>
          <a:off x="8952855" y="2282379"/>
          <a:ext cx="3582046" cy="2740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52855" y="2282379"/>
                        <a:ext cx="3582046" cy="2740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群組 28">
            <a:extLst>
              <a:ext uri="{FF2B5EF4-FFF2-40B4-BE49-F238E27FC236}">
                <a16:creationId xmlns:a16="http://schemas.microsoft.com/office/drawing/2014/main" id="{4A28AA49-A724-413D-9206-A9C02F7156A0}"/>
              </a:ext>
            </a:extLst>
          </p:cNvPr>
          <p:cNvGrpSpPr/>
          <p:nvPr/>
        </p:nvGrpSpPr>
        <p:grpSpPr>
          <a:xfrm>
            <a:off x="7889290" y="439817"/>
            <a:ext cx="1817224" cy="1605084"/>
            <a:chOff x="7889028" y="115166"/>
            <a:chExt cx="1817224" cy="160508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1812CA6-1874-408A-8F51-C90DAE994FBE}"/>
                </a:ext>
              </a:extLst>
            </p:cNvPr>
            <p:cNvSpPr/>
            <p:nvPr/>
          </p:nvSpPr>
          <p:spPr>
            <a:xfrm>
              <a:off x="7913225" y="257451"/>
              <a:ext cx="884546" cy="558701"/>
            </a:xfrm>
            <a:prstGeom prst="rect">
              <a:avLst/>
            </a:prstGeom>
            <a:solidFill>
              <a:srgbClr val="FFE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0A57DF7-A32E-41FD-99DB-EF9D4B8AB40F}"/>
                </a:ext>
              </a:extLst>
            </p:cNvPr>
            <p:cNvSpPr/>
            <p:nvPr/>
          </p:nvSpPr>
          <p:spPr>
            <a:xfrm>
              <a:off x="8809869" y="816281"/>
              <a:ext cx="896383" cy="903969"/>
            </a:xfrm>
            <a:prstGeom prst="rect">
              <a:avLst/>
            </a:prstGeom>
            <a:solidFill>
              <a:srgbClr val="FFE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FB2B5B0-42EE-4474-8459-679AFF71A508}"/>
                </a:ext>
              </a:extLst>
            </p:cNvPr>
            <p:cNvSpPr/>
            <p:nvPr/>
          </p:nvSpPr>
          <p:spPr>
            <a:xfrm>
              <a:off x="7901127" y="794994"/>
              <a:ext cx="914400" cy="91573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4C507EC-1154-4A1F-B855-00222EC07744}"/>
                </a:ext>
              </a:extLst>
            </p:cNvPr>
            <p:cNvCxnSpPr/>
            <p:nvPr/>
          </p:nvCxnSpPr>
          <p:spPr>
            <a:xfrm>
              <a:off x="7901126" y="1710725"/>
              <a:ext cx="1757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99BF809F-320A-46FF-875D-8F52BDCA2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1126" y="115166"/>
              <a:ext cx="0" cy="1595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46C33E0-5DF1-4678-89B4-FE5385E49458}"/>
                </a:ext>
              </a:extLst>
            </p:cNvPr>
            <p:cNvSpPr/>
            <p:nvPr/>
          </p:nvSpPr>
          <p:spPr>
            <a:xfrm>
              <a:off x="8291744" y="1207363"/>
              <a:ext cx="103312" cy="103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08FE72E1-A3E6-42AC-8CB3-35ABBC6ACB8A}"/>
                </a:ext>
              </a:extLst>
            </p:cNvPr>
            <p:cNvSpPr/>
            <p:nvPr/>
          </p:nvSpPr>
          <p:spPr>
            <a:xfrm>
              <a:off x="8619521" y="660871"/>
              <a:ext cx="103312" cy="10331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7FE74014-FEBF-4631-A722-D3DC2E272524}"/>
                </a:ext>
              </a:extLst>
            </p:cNvPr>
            <p:cNvSpPr/>
            <p:nvPr/>
          </p:nvSpPr>
          <p:spPr>
            <a:xfrm>
              <a:off x="9082248" y="1452459"/>
              <a:ext cx="103312" cy="1033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AD03D92A-793E-4C3D-BAB3-1B98C3D3AD7C}"/>
                </a:ext>
              </a:extLst>
            </p:cNvPr>
            <p:cNvSpPr/>
            <p:nvPr/>
          </p:nvSpPr>
          <p:spPr>
            <a:xfrm>
              <a:off x="9350058" y="326472"/>
              <a:ext cx="103312" cy="1033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686D3D3C-A4D2-4C45-AEC8-105D8B20698F}"/>
                </a:ext>
              </a:extLst>
            </p:cNvPr>
            <p:cNvCxnSpPr>
              <a:cxnSpLocks/>
            </p:cNvCxnSpPr>
            <p:nvPr/>
          </p:nvCxnSpPr>
          <p:spPr>
            <a:xfrm>
              <a:off x="8797772" y="115166"/>
              <a:ext cx="17755" cy="1595559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6A3BE26F-DA6F-495D-BF30-E23E4BC75521}"/>
                </a:ext>
              </a:extLst>
            </p:cNvPr>
            <p:cNvCxnSpPr>
              <a:cxnSpLocks/>
            </p:cNvCxnSpPr>
            <p:nvPr/>
          </p:nvCxnSpPr>
          <p:spPr>
            <a:xfrm>
              <a:off x="7889028" y="804519"/>
              <a:ext cx="161814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D1C4FB3-A45D-4501-8F8D-4ED2AFF77C24}"/>
              </a:ext>
            </a:extLst>
          </p:cNvPr>
          <p:cNvGrpSpPr/>
          <p:nvPr/>
        </p:nvGrpSpPr>
        <p:grpSpPr>
          <a:xfrm>
            <a:off x="7460510" y="955696"/>
            <a:ext cx="1702486" cy="1384222"/>
            <a:chOff x="7460510" y="955696"/>
            <a:chExt cx="1702486" cy="1384222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03DB126-F46D-490C-842F-2E7B33FD0D39}"/>
                </a:ext>
              </a:extLst>
            </p:cNvPr>
            <p:cNvSpPr txBox="1"/>
            <p:nvPr/>
          </p:nvSpPr>
          <p:spPr>
            <a:xfrm>
              <a:off x="8432808" y="1970586"/>
              <a:ext cx="7301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 err="1"/>
                <a:t>v_init</a:t>
              </a:r>
              <a:endParaRPr lang="en-US" altLang="zh-TW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28F91F7-C270-4F25-B08E-91CBB0E893BB}"/>
                </a:ext>
              </a:extLst>
            </p:cNvPr>
            <p:cNvSpPr txBox="1"/>
            <p:nvPr/>
          </p:nvSpPr>
          <p:spPr>
            <a:xfrm>
              <a:off x="7460510" y="955696"/>
              <a:ext cx="461665" cy="57002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800" u="none" strike="noStrike" dirty="0">
                  <a:effectLst/>
                </a:rPr>
                <a:t>theta</a:t>
              </a:r>
              <a:endParaRPr lang="zh-TW" altLang="en-US" dirty="0"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490F6E2E-E32C-8AED-E429-0EC6AE9A1C4B}"/>
              </a:ext>
            </a:extLst>
          </p:cNvPr>
          <p:cNvSpPr txBox="1"/>
          <p:nvPr/>
        </p:nvSpPr>
        <p:spPr>
          <a:xfrm>
            <a:off x="924914" y="5307724"/>
            <a:ext cx="1049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*:  noted that </a:t>
            </a:r>
            <a:r>
              <a:rPr kumimoji="1" lang="en-US" altLang="zh-TW" dirty="0">
                <a:solidFill>
                  <a:srgbClr val="0070C0"/>
                </a:solidFill>
              </a:rPr>
              <a:t>blue lines </a:t>
            </a:r>
            <a:r>
              <a:rPr kumimoji="1" lang="en-US" altLang="zh-TW" dirty="0"/>
              <a:t>are out of the theta domain, in other words, unreasonable. (Throwing toward ground.)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355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6730F8-90EE-4375-A8CC-25EAFE03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期末報告計畫簡介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8B1381-ECC1-4159-B94C-1F43A28CE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High power </a:t>
            </a:r>
            <a:r>
              <a:rPr lang="en-US" altLang="zh-TW" dirty="0" err="1"/>
              <a:t>GaN</a:t>
            </a:r>
            <a:r>
              <a:rPr lang="en-US" altLang="zh-TW" dirty="0"/>
              <a:t> device electrical property 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86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C1D37-0893-4752-B219-A62B53A2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 err="1"/>
              <a:t>GaN</a:t>
            </a:r>
            <a:r>
              <a:rPr lang="en-US" altLang="zh-TW" cap="none" dirty="0"/>
              <a:t> </a:t>
            </a:r>
            <a:r>
              <a:rPr lang="zh-TW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氮化鎵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6C572-E07C-4E12-84B0-15C62537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Gallium nitride</a:t>
            </a:r>
          </a:p>
          <a:p>
            <a:r>
              <a:rPr lang="en-US" altLang="zh-TW" dirty="0"/>
              <a:t>Polarization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2d electron gas</a:t>
            </a:r>
          </a:p>
          <a:p>
            <a:pPr lvl="1"/>
            <a:r>
              <a:rPr lang="zh-TW" altLang="en-US" dirty="0"/>
              <a:t>自發極化 </a:t>
            </a:r>
            <a:r>
              <a:rPr lang="en-US" altLang="zh-TW" dirty="0"/>
              <a:t>(Spontaneous polarization, P</a:t>
            </a:r>
            <a:r>
              <a:rPr lang="en-US" altLang="zh-TW" baseline="-25000" dirty="0"/>
              <a:t>SP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壓電極化 </a:t>
            </a:r>
            <a:r>
              <a:rPr lang="en-US" altLang="zh-TW" dirty="0"/>
              <a:t>(Piezoelectric polarization, P</a:t>
            </a:r>
            <a:r>
              <a:rPr lang="en-US" altLang="zh-TW" baseline="-25000" dirty="0"/>
              <a:t>PE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2DEG =&gt; normally on device</a:t>
            </a:r>
          </a:p>
          <a:p>
            <a:r>
              <a:rPr lang="en-US" altLang="zh-TW" dirty="0"/>
              <a:t>Si =&gt; normally off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B592D3E-D140-42B6-B073-FC98A1374B8D}"/>
              </a:ext>
            </a:extLst>
          </p:cNvPr>
          <p:cNvGrpSpPr/>
          <p:nvPr/>
        </p:nvGrpSpPr>
        <p:grpSpPr>
          <a:xfrm>
            <a:off x="6417578" y="2015732"/>
            <a:ext cx="4513277" cy="1845578"/>
            <a:chOff x="5561901" y="2290194"/>
            <a:chExt cx="4513277" cy="184557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411041C-6235-4CD6-8733-074F377ADE63}"/>
                </a:ext>
              </a:extLst>
            </p:cNvPr>
            <p:cNvSpPr/>
            <p:nvPr/>
          </p:nvSpPr>
          <p:spPr>
            <a:xfrm>
              <a:off x="5561901" y="2290194"/>
              <a:ext cx="4513277" cy="92278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000" dirty="0" err="1"/>
                <a:t>AlGaN</a:t>
              </a:r>
              <a:endParaRPr lang="zh-TW" altLang="en-US" sz="40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8CD563-C1E1-49CB-817E-9FB4A6FF7F66}"/>
                </a:ext>
              </a:extLst>
            </p:cNvPr>
            <p:cNvSpPr/>
            <p:nvPr/>
          </p:nvSpPr>
          <p:spPr>
            <a:xfrm>
              <a:off x="5561901" y="3212983"/>
              <a:ext cx="4513277" cy="92278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000" dirty="0" err="1"/>
                <a:t>GaN</a:t>
              </a:r>
              <a:endParaRPr lang="zh-TW" altLang="en-US" sz="4000" dirty="0"/>
            </a:p>
          </p:txBody>
        </p:sp>
        <p:sp>
          <p:nvSpPr>
            <p:cNvPr id="6" name="箭號: 向下 5">
              <a:extLst>
                <a:ext uri="{FF2B5EF4-FFF2-40B4-BE49-F238E27FC236}">
                  <a16:creationId xmlns:a16="http://schemas.microsoft.com/office/drawing/2014/main" id="{70B7468C-7CD7-4FDE-977B-59423FCE60E0}"/>
                </a:ext>
              </a:extLst>
            </p:cNvPr>
            <p:cNvSpPr/>
            <p:nvPr/>
          </p:nvSpPr>
          <p:spPr>
            <a:xfrm>
              <a:off x="6096000" y="2751588"/>
              <a:ext cx="153798" cy="385895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下 6">
              <a:extLst>
                <a:ext uri="{FF2B5EF4-FFF2-40B4-BE49-F238E27FC236}">
                  <a16:creationId xmlns:a16="http://schemas.microsoft.com/office/drawing/2014/main" id="{A56E6408-D8C0-4068-A8EB-C610F8FC619D}"/>
                </a:ext>
              </a:extLst>
            </p:cNvPr>
            <p:cNvSpPr/>
            <p:nvPr/>
          </p:nvSpPr>
          <p:spPr>
            <a:xfrm>
              <a:off x="6477699" y="2751588"/>
              <a:ext cx="153798" cy="385895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箭號: 向下 8">
              <a:extLst>
                <a:ext uri="{FF2B5EF4-FFF2-40B4-BE49-F238E27FC236}">
                  <a16:creationId xmlns:a16="http://schemas.microsoft.com/office/drawing/2014/main" id="{022C4DB1-96C8-4657-9B6F-DFE82B2A6674}"/>
                </a:ext>
              </a:extLst>
            </p:cNvPr>
            <p:cNvSpPr/>
            <p:nvPr/>
          </p:nvSpPr>
          <p:spPr>
            <a:xfrm>
              <a:off x="8932877" y="2755781"/>
              <a:ext cx="153798" cy="385895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下 9">
              <a:extLst>
                <a:ext uri="{FF2B5EF4-FFF2-40B4-BE49-F238E27FC236}">
                  <a16:creationId xmlns:a16="http://schemas.microsoft.com/office/drawing/2014/main" id="{8DE99D89-6E2F-4D27-95C1-01D84D658F8F}"/>
                </a:ext>
              </a:extLst>
            </p:cNvPr>
            <p:cNvSpPr/>
            <p:nvPr/>
          </p:nvSpPr>
          <p:spPr>
            <a:xfrm>
              <a:off x="9314576" y="2755781"/>
              <a:ext cx="153798" cy="385895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722DF4E-4555-49E3-842E-C5D1334C9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2451" y="3097959"/>
              <a:ext cx="271296" cy="28958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1E92774-FAC8-4F44-8159-B84B44766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319" y="3108527"/>
              <a:ext cx="271296" cy="28958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5FA98C3-4EB9-40CD-AC28-1B26E266C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0772" y="3111114"/>
              <a:ext cx="271296" cy="289586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C14C14D-32B3-4AE1-9586-8D7AD5CB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1401" y="3100546"/>
              <a:ext cx="271296" cy="289586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E7AF989-ECC4-4961-91FA-CA6BC30ED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6860" y="3108527"/>
              <a:ext cx="271296" cy="28958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95FCCB7-F758-41D7-B69F-8DD9D0136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6579" y="3099485"/>
              <a:ext cx="271296" cy="289586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A34A0165-6D92-4CFA-850D-CB2966F0F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2447" y="3110053"/>
              <a:ext cx="271296" cy="289586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1EA60A5-3255-4FB9-9BED-8A93FC0EC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4900" y="3112640"/>
              <a:ext cx="271296" cy="289586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FD119B6-7C4B-4581-866C-F83AC84C7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5529" y="3102072"/>
              <a:ext cx="271296" cy="289586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12EE377-F36F-45A2-9A85-03847BEF6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0988" y="3110053"/>
              <a:ext cx="271296" cy="289586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BB83A68-3602-4149-9C2E-A86F0190C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4077" y="3114819"/>
              <a:ext cx="271296" cy="289586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05A1F4E-16FF-418F-AEDD-99DBD0909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9536" y="3122800"/>
              <a:ext cx="271296" cy="289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951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6C034-86AB-45A2-ADF4-4F3FBFD1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 err="1"/>
              <a:t>GaN</a:t>
            </a:r>
            <a:r>
              <a:rPr lang="en-US" altLang="zh-TW" cap="none" dirty="0"/>
              <a:t> HEMT Process Parameter</a:t>
            </a:r>
            <a:endParaRPr lang="zh-TW" altLang="en-US" cap="none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FA87AC9-6D9A-4526-9ECC-96ADB8241CD9}"/>
              </a:ext>
            </a:extLst>
          </p:cNvPr>
          <p:cNvSpPr txBox="1">
            <a:spLocks/>
          </p:cNvSpPr>
          <p:nvPr/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AlGaN</a:t>
            </a:r>
            <a:r>
              <a:rPr lang="en-US" altLang="zh-TW" dirty="0"/>
              <a:t> barrier thickness</a:t>
            </a:r>
          </a:p>
          <a:p>
            <a:r>
              <a:rPr lang="en-US" altLang="zh-TW" dirty="0"/>
              <a:t>Al percentage</a:t>
            </a:r>
          </a:p>
          <a:p>
            <a:r>
              <a:rPr lang="en-US" altLang="zh-TW" dirty="0"/>
              <a:t>Recess depth</a:t>
            </a:r>
          </a:p>
          <a:p>
            <a:r>
              <a:rPr lang="en-US" altLang="zh-TW" dirty="0"/>
              <a:t>Gate to drain length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85" name="圖片 84">
            <a:extLst>
              <a:ext uri="{FF2B5EF4-FFF2-40B4-BE49-F238E27FC236}">
                <a16:creationId xmlns:a16="http://schemas.microsoft.com/office/drawing/2014/main" id="{10E24ACE-BEC8-4918-9D32-6DC54F226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95"/>
          <a:stretch/>
        </p:blipFill>
        <p:spPr>
          <a:xfrm>
            <a:off x="6096000" y="2792098"/>
            <a:ext cx="5283449" cy="127380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AA5B92E-B946-2431-29F0-41D8CEF6D030}"/>
              </a:ext>
            </a:extLst>
          </p:cNvPr>
          <p:cNvSpPr txBox="1"/>
          <p:nvPr/>
        </p:nvSpPr>
        <p:spPr>
          <a:xfrm>
            <a:off x="1451579" y="1437586"/>
            <a:ext cx="387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HEMT: high electron mobility transistor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AD05AB-077A-696A-1AB4-60E06DA80FD3}"/>
              </a:ext>
            </a:extLst>
          </p:cNvPr>
          <p:cNvSpPr/>
          <p:nvPr/>
        </p:nvSpPr>
        <p:spPr>
          <a:xfrm>
            <a:off x="7399283" y="3626069"/>
            <a:ext cx="1051034" cy="157655"/>
          </a:xfrm>
          <a:prstGeom prst="rect">
            <a:avLst/>
          </a:prstGeom>
          <a:solidFill>
            <a:srgbClr val="D1A0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169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35ED9-65FF-4E26-89D9-2E036A90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Electrical Parameter </a:t>
            </a:r>
            <a:r>
              <a:rPr lang="en-US" altLang="zh-TW" dirty="0"/>
              <a:t>IV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B07224-B5CE-4913-89BC-5513B2D9C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103643" cy="3450613"/>
          </a:xfrm>
        </p:spPr>
        <p:txBody>
          <a:bodyPr/>
          <a:lstStyle/>
          <a:p>
            <a:r>
              <a:rPr lang="en-US" altLang="zh-TW" dirty="0"/>
              <a:t>Ion: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current</a:t>
            </a:r>
          </a:p>
          <a:p>
            <a:r>
              <a:rPr lang="en-US" altLang="zh-TW" dirty="0" err="1"/>
              <a:t>Ioff</a:t>
            </a:r>
            <a:r>
              <a:rPr lang="en-US" altLang="zh-TW" dirty="0"/>
              <a:t>: off current</a:t>
            </a:r>
          </a:p>
          <a:p>
            <a:r>
              <a:rPr lang="en-US" altLang="zh-TW" dirty="0"/>
              <a:t>Vth: threshold voltage</a:t>
            </a:r>
          </a:p>
          <a:p>
            <a:r>
              <a:rPr lang="en-US" altLang="zh-TW" dirty="0"/>
              <a:t>SS: subthreshold swing</a:t>
            </a:r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EFFF4C3-561A-4E7B-877B-B92A2B202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534654"/>
              </p:ext>
            </p:extLst>
          </p:nvPr>
        </p:nvGraphicFramePr>
        <p:xfrm>
          <a:off x="5897461" y="2015732"/>
          <a:ext cx="5219289" cy="3993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8074EA17-30B1-4A8D-970A-D61FDCB51E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7461" y="2015732"/>
                        <a:ext cx="5219289" cy="3993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741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134CC-25F2-4241-8862-A92B4419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/>
              <a:t>Flow</a:t>
            </a:r>
            <a:br>
              <a:rPr lang="en-US" altLang="zh-TW" cap="none" dirty="0"/>
            </a:br>
            <a:endParaRPr lang="zh-TW" altLang="en-US" dirty="0"/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8E922830-4A7D-4EEB-927E-2D25D3B482BD}"/>
              </a:ext>
            </a:extLst>
          </p:cNvPr>
          <p:cNvGrpSpPr/>
          <p:nvPr/>
        </p:nvGrpSpPr>
        <p:grpSpPr>
          <a:xfrm>
            <a:off x="148592" y="512334"/>
            <a:ext cx="7244355" cy="4775042"/>
            <a:chOff x="186781" y="337582"/>
            <a:chExt cx="7244355" cy="477504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ACE4CC7-6808-48AD-9C63-0F40986C895E}"/>
                </a:ext>
              </a:extLst>
            </p:cNvPr>
            <p:cNvSpPr txBox="1"/>
            <p:nvPr/>
          </p:nvSpPr>
          <p:spPr>
            <a:xfrm>
              <a:off x="3335497" y="1084040"/>
              <a:ext cx="820417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TCAD</a:t>
              </a:r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3BA040A-0180-484C-A189-F8EA4D49D7E6}"/>
                </a:ext>
              </a:extLst>
            </p:cNvPr>
            <p:cNvSpPr txBox="1"/>
            <p:nvPr/>
          </p:nvSpPr>
          <p:spPr>
            <a:xfrm>
              <a:off x="3554787" y="1674902"/>
              <a:ext cx="381836" cy="369332"/>
            </a:xfrm>
            <a:prstGeom prst="rect">
              <a:avLst/>
            </a:prstGeom>
            <a:solidFill>
              <a:srgbClr val="E8E6E2"/>
            </a:solidFill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IV</a:t>
              </a:r>
              <a:endParaRPr lang="zh-TW" altLang="en-US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EF3C642-1DF4-4E67-A594-CC988D84197F}"/>
                </a:ext>
              </a:extLst>
            </p:cNvPr>
            <p:cNvSpPr txBox="1"/>
            <p:nvPr/>
          </p:nvSpPr>
          <p:spPr>
            <a:xfrm>
              <a:off x="4346541" y="2576827"/>
              <a:ext cx="2968441" cy="923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Random pick four point</a:t>
              </a:r>
            </a:p>
            <a:p>
              <a:r>
                <a:rPr lang="en-US" altLang="zh-TW" dirty="0"/>
                <a:t>(or based on some algorithm)</a:t>
              </a:r>
            </a:p>
            <a:p>
              <a:r>
                <a:rPr lang="en-US" altLang="zh-TW" dirty="0"/>
                <a:t>Without domain expertise</a:t>
              </a:r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C39C279-697D-4E20-AFD4-039A471DF11E}"/>
                </a:ext>
              </a:extLst>
            </p:cNvPr>
            <p:cNvSpPr txBox="1"/>
            <p:nvPr/>
          </p:nvSpPr>
          <p:spPr>
            <a:xfrm>
              <a:off x="186781" y="2580789"/>
              <a:ext cx="4043607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 parameters regularly used to analyze IV</a:t>
              </a:r>
            </a:p>
            <a:p>
              <a:r>
                <a:rPr lang="en-US" altLang="zh-TW" dirty="0"/>
                <a:t>With domain expertise</a:t>
              </a:r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0C0D5F2-70B2-474D-B4A2-728C4397F885}"/>
                </a:ext>
              </a:extLst>
            </p:cNvPr>
            <p:cNvSpPr txBox="1"/>
            <p:nvPr/>
          </p:nvSpPr>
          <p:spPr>
            <a:xfrm>
              <a:off x="2733729" y="337582"/>
              <a:ext cx="2023952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Process parameters</a:t>
              </a:r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DFFDE94-C84F-4BB7-9CEB-FF54B2A84133}"/>
                </a:ext>
              </a:extLst>
            </p:cNvPr>
            <p:cNvSpPr txBox="1"/>
            <p:nvPr/>
          </p:nvSpPr>
          <p:spPr>
            <a:xfrm>
              <a:off x="4230388" y="3775304"/>
              <a:ext cx="3200748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Prediction of process parameter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B407457-7611-4D82-824C-07356B05FD26}"/>
                </a:ext>
              </a:extLst>
            </p:cNvPr>
            <p:cNvSpPr txBox="1"/>
            <p:nvPr/>
          </p:nvSpPr>
          <p:spPr>
            <a:xfrm>
              <a:off x="608210" y="3800540"/>
              <a:ext cx="3200748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Prediction of process parameter</a:t>
              </a:r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879DAEF-0AC4-4986-9C1F-0C06CC3DF723}"/>
                </a:ext>
              </a:extLst>
            </p:cNvPr>
            <p:cNvSpPr txBox="1"/>
            <p:nvPr/>
          </p:nvSpPr>
          <p:spPr>
            <a:xfrm>
              <a:off x="2575495" y="4743292"/>
              <a:ext cx="2535053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Compare the predictions</a:t>
              </a:r>
              <a:endParaRPr lang="zh-TW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34C2C932-F878-4CC5-8CC2-4D94E99DDAD1}"/>
                </a:ext>
              </a:extLst>
            </p:cNvPr>
            <p:cNvCxnSpPr>
              <a:cxnSpLocks/>
              <a:stCxn id="9" idx="2"/>
              <a:endCxn id="5" idx="0"/>
            </p:cNvCxnSpPr>
            <p:nvPr/>
          </p:nvCxnSpPr>
          <p:spPr>
            <a:xfrm>
              <a:off x="3745705" y="706914"/>
              <a:ext cx="1" cy="377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FCD95AB9-71E3-49BF-B928-B9BBE1E5B824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3745705" y="1453372"/>
              <a:ext cx="1" cy="22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EEA03C0-7DB2-494A-8032-292D0516C11F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3745705" y="2044234"/>
              <a:ext cx="2085057" cy="532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31B9914-5F6B-4CA6-AF9B-676FC0AACA55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2208585" y="2044234"/>
              <a:ext cx="1537120" cy="536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3D974F91-8D7E-4C25-9B4C-C73A2CEC484C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5830762" y="3500157"/>
              <a:ext cx="0" cy="275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E2C4CB6-AD0A-4AC8-99C2-AE0960DD02DC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flipH="1">
              <a:off x="2208584" y="3227120"/>
              <a:ext cx="1" cy="573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16AFE7D7-AC72-4AD4-81F3-F872CC318E7C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3843022" y="4144636"/>
              <a:ext cx="1987740" cy="59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87E87F9A-92E6-43CE-A1EF-3793B9C2BD5C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208584" y="4169872"/>
              <a:ext cx="1634438" cy="573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F5713E9-9CD1-4586-96C1-D2A41CCEB60E}"/>
              </a:ext>
            </a:extLst>
          </p:cNvPr>
          <p:cNvSpPr txBox="1"/>
          <p:nvPr/>
        </p:nvSpPr>
        <p:spPr>
          <a:xfrm>
            <a:off x="401784" y="5389623"/>
            <a:ext cx="117028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cap="none" dirty="0"/>
              <a:t>ref: H. Dhillon, K. Mehta, M. Xiao, B. Wang, Y. Zhang and H. Y. Wong, "</a:t>
            </a:r>
            <a:r>
              <a:rPr lang="en-US" altLang="zh-TW" sz="2000" cap="none" dirty="0"/>
              <a:t>TCAD-Augmented Machine Learning With and Without Domain Expertise</a:t>
            </a:r>
            <a:r>
              <a:rPr lang="en-US" altLang="zh-TW" sz="1600" cap="none" dirty="0"/>
              <a:t>," in IEEE Transactions on Electron Devices, vol. 68, no. 11, pp. 5498-5503, Nov. 2021, </a:t>
            </a:r>
            <a:r>
              <a:rPr lang="en-US" altLang="zh-TW" sz="1600" cap="none" dirty="0" err="1"/>
              <a:t>doi</a:t>
            </a:r>
            <a:r>
              <a:rPr lang="en-US" altLang="zh-TW" sz="1600" cap="none" dirty="0"/>
              <a:t>: 10.1109/TED.2021.3073378.</a:t>
            </a:r>
            <a:endParaRPr lang="zh-TW" altLang="en-US" sz="1600" dirty="0"/>
          </a:p>
        </p:txBody>
      </p:sp>
      <p:graphicFrame>
        <p:nvGraphicFramePr>
          <p:cNvPr id="82" name="物件 81">
            <a:extLst>
              <a:ext uri="{FF2B5EF4-FFF2-40B4-BE49-F238E27FC236}">
                <a16:creationId xmlns:a16="http://schemas.microsoft.com/office/drawing/2014/main" id="{290CA976-80C4-4034-9FB4-87011AE9D0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7280"/>
              </p:ext>
            </p:extLst>
          </p:nvPr>
        </p:nvGraphicFramePr>
        <p:xfrm>
          <a:off x="7536039" y="1876394"/>
          <a:ext cx="4736617" cy="36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EFFF4C3-561A-4E7B-877B-B92A2B2021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36039" y="1876394"/>
                        <a:ext cx="4736617" cy="362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橢圓 2">
            <a:extLst>
              <a:ext uri="{FF2B5EF4-FFF2-40B4-BE49-F238E27FC236}">
                <a16:creationId xmlns:a16="http://schemas.microsoft.com/office/drawing/2014/main" id="{C6FA7A00-9408-6C66-CB5A-79F0E8C083AB}"/>
              </a:ext>
            </a:extLst>
          </p:cNvPr>
          <p:cNvSpPr/>
          <p:nvPr/>
        </p:nvSpPr>
        <p:spPr>
          <a:xfrm>
            <a:off x="9017876" y="4335983"/>
            <a:ext cx="252249" cy="252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DE507FCF-2A9D-1930-6BF7-19E8EC9A9CC5}"/>
              </a:ext>
            </a:extLst>
          </p:cNvPr>
          <p:cNvSpPr/>
          <p:nvPr/>
        </p:nvSpPr>
        <p:spPr>
          <a:xfrm>
            <a:off x="9601199" y="4057461"/>
            <a:ext cx="252249" cy="252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1FDDCA9-EA85-7F37-C2D2-9A22D6D433F2}"/>
              </a:ext>
            </a:extLst>
          </p:cNvPr>
          <p:cNvSpPr/>
          <p:nvPr/>
        </p:nvSpPr>
        <p:spPr>
          <a:xfrm>
            <a:off x="10289626" y="2444127"/>
            <a:ext cx="252249" cy="252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B7EC0EC-24AC-0D3E-5670-7FF93579A1EC}"/>
              </a:ext>
            </a:extLst>
          </p:cNvPr>
          <p:cNvSpPr/>
          <p:nvPr/>
        </p:nvSpPr>
        <p:spPr>
          <a:xfrm>
            <a:off x="10925501" y="2375814"/>
            <a:ext cx="252249" cy="252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11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08A95-63B6-43A6-8B35-6C7CA951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Data Preparation</a:t>
            </a:r>
            <a:endParaRPr lang="zh-TW" altLang="en-US" cap="non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BB56EC-D8AB-4E2D-9437-2CD5F70F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031999"/>
            <a:ext cx="5553447" cy="370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8659A59D-4E6A-44D2-A9A8-39134D0087A8}"/>
              </a:ext>
            </a:extLst>
          </p:cNvPr>
          <p:cNvGrpSpPr/>
          <p:nvPr/>
        </p:nvGrpSpPr>
        <p:grpSpPr>
          <a:xfrm>
            <a:off x="7563776" y="2633309"/>
            <a:ext cx="3333092" cy="2499679"/>
            <a:chOff x="7563776" y="2422001"/>
            <a:chExt cx="3333092" cy="24996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3C68EABA-697B-45B2-80B0-68951E0F487B}"/>
                    </a:ext>
                  </a:extLst>
                </p:cNvPr>
                <p:cNvSpPr txBox="1"/>
                <p:nvPr/>
              </p:nvSpPr>
              <p:spPr>
                <a:xfrm>
                  <a:off x="7563776" y="2422001"/>
                  <a:ext cx="1784411" cy="7618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𝑉𝑠𝑖𝑛</m:t>
                            </m:r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3C68EABA-697B-45B2-80B0-68951E0F4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76" y="2422001"/>
                  <a:ext cx="1784411" cy="7618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99B935DC-6649-4125-AFBE-EF275DED9478}"/>
                    </a:ext>
                  </a:extLst>
                </p:cNvPr>
                <p:cNvSpPr txBox="1"/>
                <p:nvPr/>
              </p:nvSpPr>
              <p:spPr>
                <a:xfrm>
                  <a:off x="7563776" y="3290935"/>
                  <a:ext cx="3333092" cy="7618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𝑉𝑐𝑜𝑠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𝑉𝑠𝑖𝑛</m:t>
                            </m:r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99B935DC-6649-4125-AFBE-EF275DED9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76" y="3290935"/>
                  <a:ext cx="3333092" cy="7618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16C3BEBC-20E5-40CD-ACCC-DE92BA4AD3E3}"/>
                    </a:ext>
                  </a:extLst>
                </p:cNvPr>
                <p:cNvSpPr txBox="1"/>
                <p:nvPr/>
              </p:nvSpPr>
              <p:spPr>
                <a:xfrm>
                  <a:off x="7563776" y="4159868"/>
                  <a:ext cx="3242683" cy="7618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=2∗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𝑉𝑠𝑖𝑛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den>
                            </m:f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16C3BEBC-20E5-40CD-ACCC-DE92BA4A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76" y="4159868"/>
                  <a:ext cx="3242683" cy="7618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498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50446-F08B-4927-8D22-931FECB5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Data Preparation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24255A9-3B35-4CBE-B22B-53144A2CC0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err="1"/>
                  <a:t>V_initial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0~500</a:t>
                </a:r>
                <a:r>
                  <a:rPr lang="zh-TW" altLang="en-US" dirty="0"/>
                  <a:t> 分 </a:t>
                </a:r>
                <a:r>
                  <a:rPr lang="en-US" altLang="zh-TW" dirty="0"/>
                  <a:t>1000</a:t>
                </a:r>
                <a:r>
                  <a:rPr lang="zh-TW" altLang="en-US" dirty="0"/>
                  <a:t> 個點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 0~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TW" altLang="en-US" dirty="0"/>
                  <a:t> 分 </a:t>
                </a:r>
                <a:r>
                  <a:rPr lang="en-US" altLang="zh-TW" dirty="0"/>
                  <a:t>1000</a:t>
                </a:r>
                <a:r>
                  <a:rPr lang="zh-TW" altLang="en-US" dirty="0"/>
                  <a:t> 個點</a:t>
                </a:r>
                <a:endParaRPr lang="en-US" altLang="zh-TW" dirty="0"/>
              </a:p>
              <a:p>
                <a:r>
                  <a:rPr lang="zh-TW" altLang="en-US" dirty="0"/>
                  <a:t>共 </a:t>
                </a:r>
                <a:r>
                  <a:rPr lang="en-US" altLang="zh-TW" dirty="0"/>
                  <a:t>1,000,000</a:t>
                </a:r>
                <a:r>
                  <a:rPr lang="zh-TW" altLang="en-US" dirty="0"/>
                  <a:t>筆資料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24255A9-3B35-4CBE-B22B-53144A2CC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8AB75473-8DC8-4D10-9E35-5A84CC79E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509" y="2521219"/>
            <a:ext cx="3807437" cy="2945126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BAF1EC4-C7A7-415E-8B6A-EEF7DC88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696" y="2521219"/>
            <a:ext cx="3135510" cy="29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3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ADF75A-1DC1-43C6-8816-77EC0AD5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Model Construction</a:t>
            </a:r>
            <a:br>
              <a:rPr lang="en-US" altLang="zh-TW" cap="none" dirty="0"/>
            </a:br>
            <a:r>
              <a:rPr lang="en-US" altLang="zh-TW" sz="1600" cap="none" dirty="0"/>
              <a:t>6 Hidden Layers As Example</a:t>
            </a:r>
            <a:endParaRPr lang="zh-TW" altLang="en-US" sz="1600" cap="none" dirty="0"/>
          </a:p>
        </p:txBody>
      </p:sp>
      <p:graphicFrame>
        <p:nvGraphicFramePr>
          <p:cNvPr id="31" name="表格 31">
            <a:extLst>
              <a:ext uri="{FF2B5EF4-FFF2-40B4-BE49-F238E27FC236}">
                <a16:creationId xmlns:a16="http://schemas.microsoft.com/office/drawing/2014/main" id="{D0A10665-53CD-4FCE-98C6-01ABD7D40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467044"/>
              </p:ext>
            </p:extLst>
          </p:nvPr>
        </p:nvGraphicFramePr>
        <p:xfrm>
          <a:off x="8058116" y="3271581"/>
          <a:ext cx="2523173" cy="122306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735455">
                  <a:extLst>
                    <a:ext uri="{9D8B030D-6E8A-4147-A177-3AD203B41FA5}">
                      <a16:colId xmlns:a16="http://schemas.microsoft.com/office/drawing/2014/main" val="1676023666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2442734911"/>
                    </a:ext>
                  </a:extLst>
                </a:gridCol>
              </a:tblGrid>
              <a:tr h="415327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Training : Testing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8 : 2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957363"/>
                  </a:ext>
                </a:extLst>
              </a:tr>
              <a:tr h="415327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Loss function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MSE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79633"/>
                  </a:ext>
                </a:extLst>
              </a:tr>
              <a:tr h="392414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Optimizer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752755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477EA1F3-5212-4B79-BBE0-43165339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11" y="5632086"/>
            <a:ext cx="8477686" cy="3238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0C8949-9EF1-45C7-8792-F6133149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11" y="1961497"/>
            <a:ext cx="4772691" cy="35628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3D3CBC1-1194-4B4E-AE2A-9959DCD32715}"/>
              </a:ext>
            </a:extLst>
          </p:cNvPr>
          <p:cNvSpPr/>
          <p:nvPr/>
        </p:nvSpPr>
        <p:spPr>
          <a:xfrm>
            <a:off x="1761690" y="2574384"/>
            <a:ext cx="4621712" cy="2517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4B817D-AA36-4380-B680-B5E3B2529223}"/>
              </a:ext>
            </a:extLst>
          </p:cNvPr>
          <p:cNvSpPr/>
          <p:nvPr/>
        </p:nvSpPr>
        <p:spPr>
          <a:xfrm>
            <a:off x="79734" y="3602725"/>
            <a:ext cx="1568741" cy="28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Hidden layers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302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44A211-8E38-4E58-9F3B-5DF26E9E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Optimizer</a:t>
            </a:r>
            <a:br>
              <a:rPr lang="en-US" altLang="zh-TW" cap="none" dirty="0"/>
            </a:br>
            <a:r>
              <a:rPr lang="en-US" altLang="zh-TW" sz="2000" cap="none" dirty="0"/>
              <a:t>Momentum</a:t>
            </a:r>
            <a:endParaRPr lang="zh-TW" altLang="en-US" sz="2000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79E1AE-1457-4FEC-B6F8-9B4307D61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機器在學習的時候會帶著慣性，如果上一點的梯度比較大，則擁有比較大的慣性，在這一點的 </a:t>
            </a:r>
            <a:r>
              <a:rPr lang="en-US" altLang="zh-TW" dirty="0"/>
              <a:t>learning rate </a:t>
            </a:r>
            <a:r>
              <a:rPr lang="zh-TW" altLang="en-US" dirty="0"/>
              <a:t>就會比較大一點，如果出現 </a:t>
            </a:r>
            <a:r>
              <a:rPr lang="en-US" altLang="zh-TW" dirty="0"/>
              <a:t>local minimum </a:t>
            </a:r>
            <a:r>
              <a:rPr lang="zh-TW" altLang="en-US" dirty="0"/>
              <a:t>的問題則有機會跳出 </a:t>
            </a:r>
            <a:r>
              <a:rPr lang="en-US" altLang="zh-TW" dirty="0"/>
              <a:t>local minimum</a:t>
            </a:r>
            <a:r>
              <a:rPr lang="zh-TW" altLang="en-US" dirty="0"/>
              <a:t>，尋找真正的最小值。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A0C40C-4C81-4390-A37D-3A7A4DC7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313" y="3188403"/>
            <a:ext cx="3453108" cy="25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2D618B2-0E08-42F7-B7FD-359EA2CC2785}"/>
              </a:ext>
            </a:extLst>
          </p:cNvPr>
          <p:cNvSpPr txBox="1"/>
          <p:nvPr/>
        </p:nvSpPr>
        <p:spPr>
          <a:xfrm>
            <a:off x="7287313" y="5714927"/>
            <a:ext cx="6103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/>
              <a:t>圖片來源 </a:t>
            </a:r>
            <a:r>
              <a:rPr lang="en-US" altLang="zh-TW" sz="1600" dirty="0"/>
              <a:t>:</a:t>
            </a:r>
            <a:r>
              <a:rPr lang="zh-TW" altLang="en-US" sz="1600" dirty="0"/>
              <a:t> https://zhuanlan.zhihu.com/p/34240246</a:t>
            </a:r>
          </a:p>
        </p:txBody>
      </p:sp>
    </p:spTree>
    <p:extLst>
      <p:ext uri="{BB962C8B-B14F-4D97-AF65-F5344CB8AC3E}">
        <p14:creationId xmlns:p14="http://schemas.microsoft.com/office/powerpoint/2010/main" val="82726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B57BE-ECE7-472E-8AE0-1B9D01B0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Optimizer</a:t>
            </a:r>
            <a:br>
              <a:rPr lang="en-US" altLang="zh-TW" cap="none" dirty="0"/>
            </a:br>
            <a:r>
              <a:rPr lang="en-US" altLang="zh-TW" sz="2000" cap="none" dirty="0"/>
              <a:t>ADAM =  Momentum + Adaptive learning rate</a:t>
            </a:r>
            <a:endParaRPr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8F31E-22A0-429A-ACB1-5D3B3550D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r>
              <a:rPr lang="en-US" altLang="zh-TW" dirty="0"/>
              <a:t> : </a:t>
            </a:r>
            <a:r>
              <a:rPr lang="zh-TW" altLang="en-US" dirty="0"/>
              <a:t>在前期梯度較小的時候可以放大 </a:t>
            </a:r>
            <a:r>
              <a:rPr lang="en-US" altLang="zh-TW" dirty="0"/>
              <a:t>learning rate </a:t>
            </a:r>
            <a:r>
              <a:rPr lang="zh-TW" altLang="en-US" dirty="0"/>
              <a:t>節省時間，後期梯度較大時又可以約束 </a:t>
            </a:r>
            <a:r>
              <a:rPr lang="en-US" altLang="zh-TW" dirty="0"/>
              <a:t>learning rate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ADAM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Momentum </a:t>
            </a:r>
            <a:r>
              <a:rPr lang="zh-TW" altLang="en-US" dirty="0"/>
              <a:t>和 </a:t>
            </a:r>
            <a:r>
              <a:rPr lang="en-US" altLang="zh-TW" dirty="0" err="1"/>
              <a:t>AdaGrad</a:t>
            </a:r>
            <a:r>
              <a:rPr lang="zh-TW" altLang="en-US" dirty="0"/>
              <a:t> 的結合，有 </a:t>
            </a:r>
            <a:r>
              <a:rPr lang="en-US" altLang="zh-TW" dirty="0"/>
              <a:t>Momentum</a:t>
            </a:r>
            <a:r>
              <a:rPr lang="zh-TW" altLang="en-US" dirty="0"/>
              <a:t> 的優點可以避免 </a:t>
            </a:r>
            <a:r>
              <a:rPr lang="en-US" altLang="zh-TW" dirty="0"/>
              <a:t>local minimum</a:t>
            </a:r>
            <a:r>
              <a:rPr lang="zh-TW" altLang="en-US" dirty="0"/>
              <a:t>，也有 </a:t>
            </a:r>
            <a:r>
              <a:rPr lang="en-US" altLang="zh-TW" dirty="0" err="1"/>
              <a:t>AdaGrad</a:t>
            </a:r>
            <a:r>
              <a:rPr lang="en-US" altLang="zh-TW" dirty="0"/>
              <a:t> </a:t>
            </a:r>
            <a:r>
              <a:rPr lang="zh-TW" altLang="en-US" dirty="0"/>
              <a:t>的優點可以在不需要注重細節的部份加大 </a:t>
            </a:r>
            <a:r>
              <a:rPr lang="en-US" altLang="zh-TW" dirty="0"/>
              <a:t>learning rate </a:t>
            </a:r>
            <a:r>
              <a:rPr lang="zh-TW" altLang="en-US" dirty="0"/>
              <a:t>，避免不必要的時間浪費。</a:t>
            </a:r>
          </a:p>
        </p:txBody>
      </p:sp>
    </p:spTree>
    <p:extLst>
      <p:ext uri="{BB962C8B-B14F-4D97-AF65-F5344CB8AC3E}">
        <p14:creationId xmlns:p14="http://schemas.microsoft.com/office/powerpoint/2010/main" val="234847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5C240-F878-4864-B643-A6F2015D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2969419" cy="1049235"/>
          </a:xfrm>
        </p:spPr>
        <p:txBody>
          <a:bodyPr/>
          <a:lstStyle/>
          <a:p>
            <a:r>
              <a:rPr lang="en-US" altLang="zh-TW" cap="none" dirty="0"/>
              <a:t>Variable</a:t>
            </a:r>
            <a:endParaRPr lang="zh-TW" altLang="en-US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363CB8-5B69-427C-A609-BB742EA6F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2969419" cy="34506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Epoch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Hidden layer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Neuron number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4E9F66E-C63B-4E1F-9AC5-FF75AEEE1265}"/>
              </a:ext>
            </a:extLst>
          </p:cNvPr>
          <p:cNvSpPr txBox="1">
            <a:spLocks/>
          </p:cNvSpPr>
          <p:nvPr/>
        </p:nvSpPr>
        <p:spPr>
          <a:xfrm>
            <a:off x="6096000" y="833458"/>
            <a:ext cx="2969419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 baseline="0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cap="none" dirty="0"/>
              <a:t>Analysis</a:t>
            </a:r>
            <a:endParaRPr lang="zh-TW" altLang="en-US" cap="none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52C49F8-3C03-49D5-8986-05A8CFD05117}"/>
              </a:ext>
            </a:extLst>
          </p:cNvPr>
          <p:cNvSpPr txBox="1">
            <a:spLocks/>
          </p:cNvSpPr>
          <p:nvPr/>
        </p:nvSpPr>
        <p:spPr>
          <a:xfrm>
            <a:off x="6096000" y="2044671"/>
            <a:ext cx="296941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Height scatter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Range scatter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Loss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R2 score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181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6758836-40F2-4ADD-8AC6-DD0CB42C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altLang="zh-TW" cap="none" dirty="0"/>
              <a:t>Variables</a:t>
            </a:r>
            <a:br>
              <a:rPr lang="en-US" altLang="zh-TW" cap="none" dirty="0"/>
            </a:br>
            <a:r>
              <a:rPr lang="en-US" altLang="zh-TW" sz="2000" cap="none" dirty="0"/>
              <a:t>1. Epoch numbers</a:t>
            </a:r>
            <a:endParaRPr lang="zh-TW" altLang="en-US" sz="2000" cap="none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4F0626-E5A9-4ACB-ABD2-962E6AF5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707" y="1861128"/>
            <a:ext cx="4451147" cy="42375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C2BA511-B549-4287-8EA6-9852FE36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59" y="1861128"/>
            <a:ext cx="4382799" cy="42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9918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1146</TotalTime>
  <Words>814</Words>
  <Application>Microsoft Macintosh PowerPoint</Application>
  <PresentationFormat>寬螢幕</PresentationFormat>
  <Paragraphs>151</Paragraphs>
  <Slides>26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微軟正黑體</vt:lpstr>
      <vt:lpstr>Arial</vt:lpstr>
      <vt:lpstr>Calibri</vt:lpstr>
      <vt:lpstr>Cambria Math</vt:lpstr>
      <vt:lpstr>Gill Sans MT</vt:lpstr>
      <vt:lpstr>圖庫</vt:lpstr>
      <vt:lpstr>Graph</vt:lpstr>
      <vt:lpstr>機器學習於材料資訊的應用 期中報告</vt:lpstr>
      <vt:lpstr>Outline</vt:lpstr>
      <vt:lpstr>Data Preparation</vt:lpstr>
      <vt:lpstr>Data Preparation</vt:lpstr>
      <vt:lpstr>Model Construction 6 Hidden Layers As Example</vt:lpstr>
      <vt:lpstr>Optimizer Momentum</vt:lpstr>
      <vt:lpstr>Optimizer ADAM =  Momentum + Adaptive learning rate</vt:lpstr>
      <vt:lpstr>Variable</vt:lpstr>
      <vt:lpstr>Variables 1. Epoch numbers</vt:lpstr>
      <vt:lpstr>Variables 1. Epoch numbers</vt:lpstr>
      <vt:lpstr>Variables 2. Layer numbers</vt:lpstr>
      <vt:lpstr>Variables 2. Layer numbers Height scatter</vt:lpstr>
      <vt:lpstr>Variables 2. Layer numbers Range scatter</vt:lpstr>
      <vt:lpstr>Variables 2. Layer numbers Loss</vt:lpstr>
      <vt:lpstr>Variables 2. Layer numbers R2</vt:lpstr>
      <vt:lpstr>Variables 3. neuron numbers</vt:lpstr>
      <vt:lpstr>Variables 3. neuron numbers Height scatter</vt:lpstr>
      <vt:lpstr>Variables 3. neuron numbers Range scatter</vt:lpstr>
      <vt:lpstr>Variables 3. neuron numbers Loss</vt:lpstr>
      <vt:lpstr>Variables 3. neuron numbers R2</vt:lpstr>
      <vt:lpstr>Outside Of  The Training Dataset</vt:lpstr>
      <vt:lpstr>期末報告計畫簡介</vt:lpstr>
      <vt:lpstr>GaN 氮化鎵</vt:lpstr>
      <vt:lpstr>GaN HEMT Process Parameter</vt:lpstr>
      <vt:lpstr>Electrical Parameter IV</vt:lpstr>
      <vt:lpstr>Flow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機器學習於材料資訊的應用 期中報告</dc:title>
  <dc:creator>張皓凱</dc:creator>
  <cp:lastModifiedBy>Microsoft Office User</cp:lastModifiedBy>
  <cp:revision>63</cp:revision>
  <dcterms:created xsi:type="dcterms:W3CDTF">2022-04-16T06:01:15Z</dcterms:created>
  <dcterms:modified xsi:type="dcterms:W3CDTF">2022-04-19T07:22:25Z</dcterms:modified>
</cp:coreProperties>
</file>